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4" r:id="rId3"/>
    <p:sldId id="256" r:id="rId5"/>
    <p:sldId id="481" r:id="rId6"/>
    <p:sldId id="2761" r:id="rId7"/>
    <p:sldId id="2774" r:id="rId8"/>
    <p:sldId id="2780" r:id="rId9"/>
    <p:sldId id="2781" r:id="rId10"/>
    <p:sldId id="2782" r:id="rId11"/>
    <p:sldId id="2776" r:id="rId12"/>
    <p:sldId id="2768" r:id="rId13"/>
    <p:sldId id="2769" r:id="rId14"/>
    <p:sldId id="2770" r:id="rId15"/>
    <p:sldId id="2771" r:id="rId16"/>
    <p:sldId id="2783" r:id="rId17"/>
    <p:sldId id="2778" r:id="rId18"/>
    <p:sldId id="2777" r:id="rId19"/>
    <p:sldId id="2785" r:id="rId20"/>
    <p:sldId id="2784" r:id="rId21"/>
    <p:sldId id="2779" r:id="rId2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4AAC6"/>
    <a:srgbClr val="CC9933"/>
    <a:srgbClr val="BEA067"/>
    <a:srgbClr val="003F72"/>
    <a:srgbClr val="798E9F"/>
    <a:srgbClr val="E3BE6B"/>
    <a:srgbClr val="595959"/>
    <a:srgbClr val="E16D3F"/>
    <a:srgbClr val="1838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54" d="100"/>
          <a:sy n="154" d="100"/>
        </p:scale>
        <p:origin x="330" y="132"/>
      </p:cViewPr>
      <p:guideLst>
        <p:guide orient="horz" pos="209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4CA7B40-9EB7-4C77-8556-119F053A3BC1}" type="doc">
      <dgm:prSet loTypeId="urn:microsoft.com/office/officeart/2005/8/layout/process2" loCatId="process" qsTypeId="urn:microsoft.com/office/officeart/2005/8/quickstyle/simple1" qsCatId="simple" csTypeId="urn:microsoft.com/office/officeart/2005/8/colors/accent1_2" csCatId="accent1" phldr="0"/>
      <dgm:spPr/>
    </dgm:pt>
    <dgm:pt modelId="{7166A9DB-20D7-41DA-B6C7-4E91D46FE0EA}">
      <dgm:prSet phldrT="[文本]" phldr="0" custT="0"/>
      <dgm:spPr/>
      <dgm:t>
        <a:bodyPr vert="horz" wrap="square"/>
        <a:p>
          <a:pPr>
            <a:lnSpc>
              <a:spcPct val="100000"/>
            </a:lnSpc>
            <a:spcBef>
              <a:spcPct val="0"/>
            </a:spcBef>
            <a:spcAft>
              <a:spcPct val="35000"/>
            </a:spcAft>
          </a:pPr>
          <a:r>
            <a:rPr lang="zh-CN" altLang="en-US"/>
            <a:t>完成新型电隔离预应力锚固体系结构设计</a:t>
          </a:r>
          <a:r>
            <a:rPr lang="zh-CN" altLang="en-US"/>
            <a:t/>
          </a:r>
          <a:endParaRPr lang="zh-CN" altLang="en-US"/>
        </a:p>
      </dgm:t>
    </dgm:pt>
    <dgm:pt modelId="{408890A2-EC03-4CB7-8006-30F7A6F0770D}" cxnId="{C03DC7E5-74F1-45E2-9482-94E4C52F912C}" type="parTrans">
      <dgm:prSet/>
      <dgm:spPr/>
    </dgm:pt>
    <dgm:pt modelId="{581D0B67-AC66-4DBF-B99A-8C26BE060068}" cxnId="{C03DC7E5-74F1-45E2-9482-94E4C52F912C}" type="sibTrans">
      <dgm:prSet/>
      <dgm:spPr/>
      <dgm:t>
        <a:bodyPr/>
        <a:p>
          <a:endParaRPr lang="zh-CN" altLang="en-US"/>
        </a:p>
      </dgm:t>
    </dgm:pt>
    <dgm:pt modelId="{6185F46A-CE7B-4D19-AD38-021F06F11723}">
      <dgm:prSet phldrT="[文本]" phldr="0" custT="0"/>
      <dgm:spPr/>
      <dgm:t>
        <a:bodyPr vert="horz" wrap="square"/>
        <a:p>
          <a:pPr>
            <a:lnSpc>
              <a:spcPct val="100000"/>
            </a:lnSpc>
            <a:spcBef>
              <a:spcPct val="0"/>
            </a:spcBef>
            <a:spcAft>
              <a:spcPct val="35000"/>
            </a:spcAft>
          </a:pPr>
          <a:r>
            <a:rPr lang="zh-CN" altLang="en-US"/>
            <a:t>体系满足预应力力学性能要求</a:t>
          </a:r>
          <a:r>
            <a:rPr lang="zh-CN" altLang="en-US"/>
            <a:t/>
          </a:r>
          <a:endParaRPr lang="zh-CN" altLang="en-US"/>
        </a:p>
      </dgm:t>
    </dgm:pt>
    <dgm:pt modelId="{ED707A62-C95F-489D-A288-204A854541E1}" cxnId="{15D6535F-4FAE-4E7F-817F-D0DF69E0F3A5}" type="parTrans">
      <dgm:prSet/>
      <dgm:spPr/>
    </dgm:pt>
    <dgm:pt modelId="{209F9C23-F1DF-401B-A4AD-306C9EB4247C}" cxnId="{15D6535F-4FAE-4E7F-817F-D0DF69E0F3A5}" type="sibTrans">
      <dgm:prSet/>
      <dgm:spPr/>
      <dgm:t>
        <a:bodyPr/>
        <a:p>
          <a:endParaRPr lang="zh-CN" altLang="en-US"/>
        </a:p>
      </dgm:t>
    </dgm:pt>
    <dgm:pt modelId="{9D4F7890-BC71-471E-AB1B-9F598D752858}">
      <dgm:prSet phldrT="[文本]" phldr="0" custT="0"/>
      <dgm:spPr/>
      <dgm:t>
        <a:bodyPr vert="horz" wrap="square"/>
        <a:p>
          <a:pPr>
            <a:lnSpc>
              <a:spcPct val="100000"/>
            </a:lnSpc>
            <a:spcBef>
              <a:spcPct val="0"/>
            </a:spcBef>
            <a:spcAft>
              <a:spcPct val="35000"/>
            </a:spcAft>
          </a:pPr>
          <a:r>
            <a:rPr lang="zh-CN" altLang="en-US"/>
            <a:t>满足结构腐蚀防护性能和电隔离监测要求</a:t>
          </a:r>
          <a:endParaRPr lang="zh-CN" altLang="en-US"/>
        </a:p>
      </dgm:t>
    </dgm:pt>
    <dgm:pt modelId="{8A81A9A1-3D17-4B5E-823A-F4C61634A717}" cxnId="{BC9083E8-7C65-4850-A2D6-16FD923C7C7D}" type="parTrans">
      <dgm:prSet/>
      <dgm:spPr/>
    </dgm:pt>
    <dgm:pt modelId="{A02D4AB0-BE01-45C2-BD3E-6766ADB3B021}" cxnId="{BC9083E8-7C65-4850-A2D6-16FD923C7C7D}" type="sibTrans">
      <dgm:prSet/>
      <dgm:spPr/>
    </dgm:pt>
    <dgm:pt modelId="{7E3F7EC5-1729-4088-BB09-36E02E33A0BF}" type="pres">
      <dgm:prSet presAssocID="{A4CA7B40-9EB7-4C77-8556-119F053A3BC1}" presName="linearFlow" presStyleCnt="0">
        <dgm:presLayoutVars>
          <dgm:resizeHandles val="exact"/>
        </dgm:presLayoutVars>
      </dgm:prSet>
      <dgm:spPr/>
    </dgm:pt>
    <dgm:pt modelId="{E17E57AF-0587-449A-A755-B1B96DEF2BD2}" type="pres">
      <dgm:prSet presAssocID="{7166A9DB-20D7-41DA-B6C7-4E91D46FE0EA}" presName="node" presStyleLbl="node1" presStyleIdx="0" presStyleCnt="3">
        <dgm:presLayoutVars>
          <dgm:bulletEnabled val="1"/>
        </dgm:presLayoutVars>
      </dgm:prSet>
      <dgm:spPr/>
    </dgm:pt>
    <dgm:pt modelId="{11477A19-6F59-488F-BD44-5E3FBE8E3386}" type="pres">
      <dgm:prSet presAssocID="{581D0B67-AC66-4DBF-B99A-8C26BE060068}" presName="sibTrans" presStyleLbl="sibTrans2D1" presStyleIdx="0" presStyleCnt="2"/>
      <dgm:spPr/>
    </dgm:pt>
    <dgm:pt modelId="{1FA9844B-FD2C-4DAF-BE12-A8E3C3B7E384}" type="pres">
      <dgm:prSet presAssocID="{581D0B67-AC66-4DBF-B99A-8C26BE060068}" presName="connectorText" presStyleCnt="0"/>
      <dgm:spPr/>
    </dgm:pt>
    <dgm:pt modelId="{353C71C7-5E8B-4565-86BF-B755B524B25E}" type="pres">
      <dgm:prSet presAssocID="{6185F46A-CE7B-4D19-AD38-021F06F11723}" presName="node" presStyleLbl="node1" presStyleIdx="1" presStyleCnt="3">
        <dgm:presLayoutVars>
          <dgm:bulletEnabled val="1"/>
        </dgm:presLayoutVars>
      </dgm:prSet>
      <dgm:spPr/>
    </dgm:pt>
    <dgm:pt modelId="{06ECC167-6368-4F79-84C6-65D90B9BC4A6}" type="pres">
      <dgm:prSet presAssocID="{209F9C23-F1DF-401B-A4AD-306C9EB4247C}" presName="sibTrans" presStyleLbl="sibTrans2D1" presStyleIdx="1" presStyleCnt="2"/>
      <dgm:spPr/>
    </dgm:pt>
    <dgm:pt modelId="{1AF533A8-48F1-4B19-9CD9-5A2DB7199B85}" type="pres">
      <dgm:prSet presAssocID="{209F9C23-F1DF-401B-A4AD-306C9EB4247C}" presName="connectorText" presStyleCnt="0"/>
      <dgm:spPr/>
    </dgm:pt>
    <dgm:pt modelId="{93DEFB83-998E-4F52-9267-01422D869D93}" type="pres">
      <dgm:prSet presAssocID="{9D4F7890-BC71-471E-AB1B-9F598D752858}" presName="node" presStyleLbl="node1" presStyleIdx="2" presStyleCnt="3">
        <dgm:presLayoutVars>
          <dgm:bulletEnabled val="1"/>
        </dgm:presLayoutVars>
      </dgm:prSet>
      <dgm:spPr/>
    </dgm:pt>
  </dgm:ptLst>
  <dgm:cxnLst>
    <dgm:cxn modelId="{C03DC7E5-74F1-45E2-9482-94E4C52F912C}" srcId="{A4CA7B40-9EB7-4C77-8556-119F053A3BC1}" destId="{7166A9DB-20D7-41DA-B6C7-4E91D46FE0EA}" srcOrd="0" destOrd="0" parTransId="{408890A2-EC03-4CB7-8006-30F7A6F0770D}" sibTransId="{581D0B67-AC66-4DBF-B99A-8C26BE060068}"/>
    <dgm:cxn modelId="{15D6535F-4FAE-4E7F-817F-D0DF69E0F3A5}" srcId="{A4CA7B40-9EB7-4C77-8556-119F053A3BC1}" destId="{6185F46A-CE7B-4D19-AD38-021F06F11723}" srcOrd="1" destOrd="0" parTransId="{ED707A62-C95F-489D-A288-204A854541E1}" sibTransId="{209F9C23-F1DF-401B-A4AD-306C9EB4247C}"/>
    <dgm:cxn modelId="{BC9083E8-7C65-4850-A2D6-16FD923C7C7D}" srcId="{A4CA7B40-9EB7-4C77-8556-119F053A3BC1}" destId="{9D4F7890-BC71-471E-AB1B-9F598D752858}" srcOrd="2" destOrd="0" parTransId="{8A81A9A1-3D17-4B5E-823A-F4C61634A717}" sibTransId="{A02D4AB0-BE01-45C2-BD3E-6766ADB3B021}"/>
    <dgm:cxn modelId="{98B6DA95-9775-4AD1-8C60-C6B5B84E8CEB}" type="presOf" srcId="{A4CA7B40-9EB7-4C77-8556-119F053A3BC1}" destId="{7E3F7EC5-1729-4088-BB09-36E02E33A0BF}" srcOrd="0" destOrd="0" presId="urn:microsoft.com/office/officeart/2005/8/layout/process2"/>
    <dgm:cxn modelId="{7CC8964B-4704-4A19-817A-70882E4D47C9}" type="presParOf" srcId="{7E3F7EC5-1729-4088-BB09-36E02E33A0BF}" destId="{E17E57AF-0587-449A-A755-B1B96DEF2BD2}" srcOrd="0" destOrd="0" presId="urn:microsoft.com/office/officeart/2005/8/layout/process2"/>
    <dgm:cxn modelId="{2E5B7296-0CB5-47C2-8292-2DDC5BFEABFC}" type="presOf" srcId="{7166A9DB-20D7-41DA-B6C7-4E91D46FE0EA}" destId="{E17E57AF-0587-449A-A755-B1B96DEF2BD2}" srcOrd="0" destOrd="0" presId="urn:microsoft.com/office/officeart/2005/8/layout/process2"/>
    <dgm:cxn modelId="{A889592A-AB09-4139-8C80-1E44FC9B58B3}" type="presParOf" srcId="{7E3F7EC5-1729-4088-BB09-36E02E33A0BF}" destId="{11477A19-6F59-488F-BD44-5E3FBE8E3386}" srcOrd="1" destOrd="0" presId="urn:microsoft.com/office/officeart/2005/8/layout/process2"/>
    <dgm:cxn modelId="{5C8B59D2-6B1F-4FBD-A41F-0CF6CFB7DC11}" type="presOf" srcId="{581D0B67-AC66-4DBF-B99A-8C26BE060068}" destId="{11477A19-6F59-488F-BD44-5E3FBE8E3386}" srcOrd="0" destOrd="0" presId="urn:microsoft.com/office/officeart/2005/8/layout/process2"/>
    <dgm:cxn modelId="{5AAE3CE8-083C-487B-A490-BBC20EBB5A5C}" type="presParOf" srcId="{11477A19-6F59-488F-BD44-5E3FBE8E3386}" destId="{1FA9844B-FD2C-4DAF-BE12-A8E3C3B7E384}" srcOrd="0" destOrd="1" presId="urn:microsoft.com/office/officeart/2005/8/layout/process2"/>
    <dgm:cxn modelId="{84BE9E5E-8757-4E7F-8BB9-C19F84A4048B}" type="presOf" srcId="{581D0B67-AC66-4DBF-B99A-8C26BE060068}" destId="{1FA9844B-FD2C-4DAF-BE12-A8E3C3B7E384}" srcOrd="1" destOrd="0" presId="urn:microsoft.com/office/officeart/2005/8/layout/process2"/>
    <dgm:cxn modelId="{BDA23596-9786-4A98-939D-52BE9CBA2EE9}" type="presParOf" srcId="{7E3F7EC5-1729-4088-BB09-36E02E33A0BF}" destId="{353C71C7-5E8B-4565-86BF-B755B524B25E}" srcOrd="2" destOrd="0" presId="urn:microsoft.com/office/officeart/2005/8/layout/process2"/>
    <dgm:cxn modelId="{27C8D855-0F6A-490B-B3D9-855037B84E8B}" type="presOf" srcId="{6185F46A-CE7B-4D19-AD38-021F06F11723}" destId="{353C71C7-5E8B-4565-86BF-B755B524B25E}" srcOrd="0" destOrd="0" presId="urn:microsoft.com/office/officeart/2005/8/layout/process2"/>
    <dgm:cxn modelId="{719BAF3B-68DD-41BA-8568-A78F12E632CB}" type="presParOf" srcId="{7E3F7EC5-1729-4088-BB09-36E02E33A0BF}" destId="{06ECC167-6368-4F79-84C6-65D90B9BC4A6}" srcOrd="3" destOrd="0" presId="urn:microsoft.com/office/officeart/2005/8/layout/process2"/>
    <dgm:cxn modelId="{F56BDA77-B98C-4797-96D4-622AA8FBD94A}" type="presOf" srcId="{209F9C23-F1DF-401B-A4AD-306C9EB4247C}" destId="{06ECC167-6368-4F79-84C6-65D90B9BC4A6}" srcOrd="0" destOrd="0" presId="urn:microsoft.com/office/officeart/2005/8/layout/process2"/>
    <dgm:cxn modelId="{DE04C10C-9D6F-4003-B5C6-AA3B20484B25}" type="presParOf" srcId="{06ECC167-6368-4F79-84C6-65D90B9BC4A6}" destId="{1AF533A8-48F1-4B19-9CD9-5A2DB7199B85}" srcOrd="0" destOrd="3" presId="urn:microsoft.com/office/officeart/2005/8/layout/process2"/>
    <dgm:cxn modelId="{5272BF95-5A7B-430A-8871-E5197CD0EDA3}" type="presOf" srcId="{209F9C23-F1DF-401B-A4AD-306C9EB4247C}" destId="{1AF533A8-48F1-4B19-9CD9-5A2DB7199B85}" srcOrd="1" destOrd="0" presId="urn:microsoft.com/office/officeart/2005/8/layout/process2"/>
    <dgm:cxn modelId="{5FCD8807-D9FD-4284-8EDC-3B5D4A538100}" type="presParOf" srcId="{7E3F7EC5-1729-4088-BB09-36E02E33A0BF}" destId="{93DEFB83-998E-4F52-9267-01422D869D93}" srcOrd="4" destOrd="0" presId="urn:microsoft.com/office/officeart/2005/8/layout/process2"/>
    <dgm:cxn modelId="{1D151B46-21E7-429E-91D7-F320C32587EE}" type="presOf" srcId="{9D4F7890-BC71-471E-AB1B-9F598D752858}" destId="{93DEFB83-998E-4F52-9267-01422D869D93}" srcOrd="0" destOrd="0" presId="urn:microsoft.com/office/officeart/2005/8/layout/process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15931E-1654-4B73-89B2-8E333D9C42E0}" type="doc">
      <dgm:prSet loTypeId="list" loCatId="list" qsTypeId="urn:microsoft.com/office/officeart/2005/8/quickstyle/simple1" qsCatId="simple" csTypeId="urn:microsoft.com/office/officeart/2005/8/colors/accent1_2" csCatId="accent1" phldr="0"/>
      <dgm:spPr/>
      <dgm:t>
        <a:bodyPr/>
        <a:p>
          <a:endParaRPr lang="zh-CN" altLang="en-US"/>
        </a:p>
      </dgm:t>
    </dgm:pt>
    <dgm:pt modelId="{90DDC401-903F-495B-A387-FFA8A45891F6}">
      <dgm:prSet phldrT="[文本]" phldr="0" custT="1"/>
      <dgm:spPr/>
      <dgm:t>
        <a:bodyPr vert="horz" wrap="square"/>
        <a:p>
          <a:pPr>
            <a:lnSpc>
              <a:spcPct val="100000"/>
            </a:lnSpc>
            <a:spcBef>
              <a:spcPct val="0"/>
            </a:spcBef>
            <a:spcAft>
              <a:spcPct val="35000"/>
            </a:spcAft>
          </a:pPr>
          <a:r>
            <a:rPr lang="zh-CN" altLang="en-US" sz="2400"/>
            <a:t>锚垫板的荷载传递试验</a:t>
          </a:r>
          <a:r>
            <a:rPr lang="zh-CN" altLang="en-US" sz="2400"/>
            <a:t/>
          </a:r>
          <a:endParaRPr lang="zh-CN" altLang="en-US" sz="2400"/>
        </a:p>
      </dgm:t>
    </dgm:pt>
    <dgm:pt modelId="{C8BB0B8A-C63A-4F83-B8DD-3A7CE259E4EE}" cxnId="{CD25289B-B49F-4BD4-817E-D9673D174323}" type="parTrans">
      <dgm:prSet/>
      <dgm:spPr/>
      <dgm:t>
        <a:bodyPr/>
        <a:p>
          <a:endParaRPr lang="zh-CN" altLang="en-US"/>
        </a:p>
      </dgm:t>
    </dgm:pt>
    <dgm:pt modelId="{35E5E878-0907-4014-9CFA-56AEFE6C22E5}" cxnId="{CD25289B-B49F-4BD4-817E-D9673D174323}" type="sibTrans">
      <dgm:prSet/>
      <dgm:spPr/>
      <dgm:t>
        <a:bodyPr/>
        <a:p>
          <a:endParaRPr lang="zh-CN" altLang="en-US"/>
        </a:p>
      </dgm:t>
    </dgm:pt>
    <dgm:pt modelId="{E08CEB0C-E37F-4DCA-A8EA-4B2CD3AD7754}">
      <dgm:prSet phldrT="[文本]" phldr="0" custT="1"/>
      <dgm:spPr/>
      <dgm:t>
        <a:bodyPr vert="horz" wrap="square"/>
        <a:p>
          <a:pPr>
            <a:lnSpc>
              <a:spcPct val="100000"/>
            </a:lnSpc>
            <a:spcBef>
              <a:spcPct val="0"/>
            </a:spcBef>
            <a:spcAft>
              <a:spcPct val="15000"/>
            </a:spcAft>
          </a:pPr>
          <a:r>
            <a:rPr lang="zh-CN" altLang="en-US" sz="1800"/>
            <a:t>检验锚固区内锚垫板的承载能力</a:t>
          </a:r>
          <a:endParaRPr lang="zh-CN" altLang="en-US" sz="1800"/>
        </a:p>
      </dgm:t>
    </dgm:pt>
    <dgm:pt modelId="{FB4BCC77-44E9-4065-8A2F-90CD32DE34E3}" cxnId="{04B16CF8-63CD-4EE1-89BC-2FC0A77980B4}" type="parTrans">
      <dgm:prSet/>
      <dgm:spPr/>
      <dgm:t>
        <a:bodyPr/>
        <a:p>
          <a:endParaRPr lang="zh-CN" altLang="en-US"/>
        </a:p>
      </dgm:t>
    </dgm:pt>
    <dgm:pt modelId="{41FED480-3E2E-47A2-B997-02D527BC8082}" cxnId="{04B16CF8-63CD-4EE1-89BC-2FC0A77980B4}" type="sibTrans">
      <dgm:prSet/>
      <dgm:spPr/>
      <dgm:t>
        <a:bodyPr/>
        <a:p>
          <a:endParaRPr lang="zh-CN" altLang="en-US"/>
        </a:p>
      </dgm:t>
    </dgm:pt>
    <dgm:pt modelId="{318DE7F4-3B76-49F7-80EC-9E29B2B1EEF2}">
      <dgm:prSet phldr="0" custT="1"/>
      <dgm:spPr/>
      <dgm:t>
        <a:bodyPr vert="horz" wrap="square"/>
        <a:p>
          <a:pPr>
            <a:lnSpc>
              <a:spcPct val="100000"/>
            </a:lnSpc>
            <a:spcBef>
              <a:spcPct val="0"/>
            </a:spcBef>
            <a:spcAft>
              <a:spcPct val="15000"/>
            </a:spcAft>
          </a:pPr>
          <a:r>
            <a:rPr lang="zh-CN" altLang="en-US" sz="1800"/>
            <a:t>锚垫板的传力性能</a:t>
          </a:r>
          <a:r>
            <a:rPr lang="zh-CN" altLang="en-US" sz="1800"/>
            <a:t/>
          </a:r>
          <a:endParaRPr lang="zh-CN" altLang="en-US" sz="1800"/>
        </a:p>
      </dgm:t>
    </dgm:pt>
    <dgm:pt modelId="{E9C73289-B347-42EA-9627-AD5EE1564BB6}" cxnId="{68D774DA-9041-4FE0-B0EE-7CB8B9DC9BCB}" type="parTrans">
      <dgm:prSet/>
      <dgm:spPr/>
    </dgm:pt>
    <dgm:pt modelId="{7C6F9239-5BB1-4460-AA74-85B10799FC46}" cxnId="{68D774DA-9041-4FE0-B0EE-7CB8B9DC9BCB}" type="sibTrans">
      <dgm:prSet/>
      <dgm:spPr/>
    </dgm:pt>
    <dgm:pt modelId="{A6685E83-BEEC-49B3-B40A-539E2C0D7A1A}">
      <dgm:prSet phldrT="[文本]" phldr="0" custT="1"/>
      <dgm:spPr/>
      <dgm:t>
        <a:bodyPr vert="horz" wrap="square"/>
        <a:p>
          <a:pPr>
            <a:lnSpc>
              <a:spcPct val="100000"/>
            </a:lnSpc>
            <a:spcBef>
              <a:spcPct val="0"/>
            </a:spcBef>
            <a:spcAft>
              <a:spcPct val="35000"/>
            </a:spcAft>
          </a:pPr>
          <a:r>
            <a:rPr lang="zh-CN" altLang="en-US" sz="2400"/>
            <a:t>锚罩的耐压试验</a:t>
          </a:r>
          <a:r>
            <a:rPr lang="zh-CN" altLang="en-US" sz="2400"/>
            <a:t/>
          </a:r>
          <a:endParaRPr lang="zh-CN" altLang="en-US" sz="2400"/>
        </a:p>
      </dgm:t>
    </dgm:pt>
    <dgm:pt modelId="{FECC43A3-D59E-4EE1-9557-8FBB90D5B362}" cxnId="{2977EAD2-A0C1-4771-BDBF-5383F416FAFD}" type="parTrans">
      <dgm:prSet/>
      <dgm:spPr/>
      <dgm:t>
        <a:bodyPr/>
        <a:p>
          <a:endParaRPr lang="zh-CN" altLang="en-US"/>
        </a:p>
      </dgm:t>
    </dgm:pt>
    <dgm:pt modelId="{68BB6C9A-B7F0-43A0-955B-FC8C4D4009BF}" cxnId="{2977EAD2-A0C1-4771-BDBF-5383F416FAFD}" type="sibTrans">
      <dgm:prSet/>
      <dgm:spPr/>
      <dgm:t>
        <a:bodyPr/>
        <a:p>
          <a:endParaRPr lang="zh-CN" altLang="en-US"/>
        </a:p>
      </dgm:t>
    </dgm:pt>
    <dgm:pt modelId="{CBA50553-63FA-4B5A-9888-EDDBA06CA593}">
      <dgm:prSet phldrT="[文本]" phldr="0" custT="1"/>
      <dgm:spPr/>
      <dgm:t>
        <a:bodyPr vert="horz" wrap="square"/>
        <a:p>
          <a:pPr>
            <a:lnSpc>
              <a:spcPct val="100000"/>
            </a:lnSpc>
            <a:spcBef>
              <a:spcPct val="0"/>
            </a:spcBef>
            <a:spcAft>
              <a:spcPct val="15000"/>
            </a:spcAft>
          </a:pPr>
          <a:r>
            <a:rPr lang="zh-CN" altLang="en-US" sz="2000"/>
            <a:t>检验锚头部分的密封性能</a:t>
          </a:r>
          <a:endParaRPr lang="zh-CN" altLang="en-US" sz="2000"/>
        </a:p>
      </dgm:t>
    </dgm:pt>
    <dgm:pt modelId="{73E2772F-165D-4B56-ACC2-969CBF53B0A8}" cxnId="{CE1D091B-9DDC-4DCD-9213-F8CE1D4D5D18}" type="parTrans">
      <dgm:prSet/>
      <dgm:spPr/>
      <dgm:t>
        <a:bodyPr/>
        <a:p>
          <a:endParaRPr lang="zh-CN" altLang="en-US"/>
        </a:p>
      </dgm:t>
    </dgm:pt>
    <dgm:pt modelId="{7BFD1607-7356-4D3D-A829-75D002A3A4B0}" cxnId="{CE1D091B-9DDC-4DCD-9213-F8CE1D4D5D18}" type="sibTrans">
      <dgm:prSet/>
      <dgm:spPr/>
      <dgm:t>
        <a:bodyPr/>
        <a:p>
          <a:endParaRPr lang="zh-CN" altLang="en-US"/>
        </a:p>
      </dgm:t>
    </dgm:pt>
    <dgm:pt modelId="{C361E7FF-F63A-43F4-984A-1B4F7C9532EF}">
      <dgm:prSet phldr="0" custT="1"/>
      <dgm:spPr/>
      <dgm:t>
        <a:bodyPr vert="horz" wrap="square"/>
        <a:p>
          <a:pPr>
            <a:lnSpc>
              <a:spcPct val="100000"/>
            </a:lnSpc>
            <a:spcBef>
              <a:spcPct val="0"/>
            </a:spcBef>
            <a:spcAft>
              <a:spcPct val="15000"/>
            </a:spcAft>
          </a:pPr>
          <a:r>
            <a:rPr lang="zh-CN" altLang="en-US" sz="2000"/>
            <a:t>锚罩的耐压能力</a:t>
          </a:r>
          <a:r>
            <a:rPr lang="zh-CN" altLang="en-US" sz="2000"/>
            <a:t/>
          </a:r>
          <a:endParaRPr lang="zh-CN" altLang="en-US" sz="2000"/>
        </a:p>
      </dgm:t>
    </dgm:pt>
    <dgm:pt modelId="{23E35371-8E5E-4605-A596-41AF65E7F62E}" cxnId="{07378BAD-62A6-45DB-A796-3389FA891141}" type="parTrans">
      <dgm:prSet/>
      <dgm:spPr/>
    </dgm:pt>
    <dgm:pt modelId="{6EBD34A5-FD3D-40AD-B5D0-64012C158611}" cxnId="{07378BAD-62A6-45DB-A796-3389FA891141}" type="sibTrans">
      <dgm:prSet/>
      <dgm:spPr/>
    </dgm:pt>
    <dgm:pt modelId="{D5935282-3C7C-4F88-A1AE-C27DB8591514}" type="pres">
      <dgm:prSet presAssocID="{2E15931E-1654-4B73-89B2-8E333D9C42E0}" presName="Name0" presStyleCnt="0">
        <dgm:presLayoutVars>
          <dgm:dir/>
          <dgm:animLvl val="lvl"/>
          <dgm:resizeHandles val="exact"/>
        </dgm:presLayoutVars>
      </dgm:prSet>
      <dgm:spPr/>
    </dgm:pt>
    <dgm:pt modelId="{E61486FD-113E-4C87-8ADF-B1A8E2A84801}" type="pres">
      <dgm:prSet presAssocID="{90DDC401-903F-495B-A387-FFA8A45891F6}" presName="linNode" presStyleCnt="0"/>
      <dgm:spPr/>
    </dgm:pt>
    <dgm:pt modelId="{96BE2B31-D87C-43E1-BE64-4C27B13F4AA4}" type="pres">
      <dgm:prSet presAssocID="{90DDC401-903F-495B-A387-FFA8A45891F6}" presName="parentText" presStyleLbl="node1" presStyleIdx="0" presStyleCnt="2">
        <dgm:presLayoutVars>
          <dgm:chMax val="1"/>
          <dgm:bulletEnabled val="1"/>
        </dgm:presLayoutVars>
      </dgm:prSet>
      <dgm:spPr/>
    </dgm:pt>
    <dgm:pt modelId="{DD9406C3-FC80-4468-A55B-122D744D43F0}" type="pres">
      <dgm:prSet presAssocID="{90DDC401-903F-495B-A387-FFA8A45891F6}" presName="descendantText" presStyleLbl="alignAccFollowNode1" presStyleIdx="0" presStyleCnt="2">
        <dgm:presLayoutVars>
          <dgm:bulletEnabled val="1"/>
        </dgm:presLayoutVars>
      </dgm:prSet>
      <dgm:spPr/>
    </dgm:pt>
    <dgm:pt modelId="{F1941F29-E51C-4282-956D-50CFAFAEB9B8}" type="pres">
      <dgm:prSet presAssocID="{35E5E878-0907-4014-9CFA-56AEFE6C22E5}" presName="sp" presStyleCnt="0"/>
      <dgm:spPr/>
    </dgm:pt>
    <dgm:pt modelId="{B589D1EC-5156-4FB2-BB1C-8E1290A868B9}" type="pres">
      <dgm:prSet presAssocID="{A6685E83-BEEC-49B3-B40A-539E2C0D7A1A}" presName="linNode" presStyleCnt="0"/>
      <dgm:spPr/>
    </dgm:pt>
    <dgm:pt modelId="{EBD335B5-8308-49CB-9630-99D852747B1F}" type="pres">
      <dgm:prSet presAssocID="{A6685E83-BEEC-49B3-B40A-539E2C0D7A1A}" presName="parentText" presStyleLbl="node1" presStyleIdx="1" presStyleCnt="2">
        <dgm:presLayoutVars>
          <dgm:chMax val="1"/>
          <dgm:bulletEnabled val="1"/>
        </dgm:presLayoutVars>
      </dgm:prSet>
      <dgm:spPr/>
    </dgm:pt>
    <dgm:pt modelId="{6EB2A58E-CA03-4F76-94B6-D8FE50231963}" type="pres">
      <dgm:prSet presAssocID="{A6685E83-BEEC-49B3-B40A-539E2C0D7A1A}" presName="descendantText" presStyleLbl="alignAccFollowNode1" presStyleIdx="1" presStyleCnt="2">
        <dgm:presLayoutVars>
          <dgm:bulletEnabled val="1"/>
        </dgm:presLayoutVars>
      </dgm:prSet>
      <dgm:spPr/>
    </dgm:pt>
  </dgm:ptLst>
  <dgm:cxnLst>
    <dgm:cxn modelId="{CD25289B-B49F-4BD4-817E-D9673D174323}" srcId="{2E15931E-1654-4B73-89B2-8E333D9C42E0}" destId="{90DDC401-903F-495B-A387-FFA8A45891F6}" srcOrd="0" destOrd="0" parTransId="{C8BB0B8A-C63A-4F83-B8DD-3A7CE259E4EE}" sibTransId="{35E5E878-0907-4014-9CFA-56AEFE6C22E5}"/>
    <dgm:cxn modelId="{04B16CF8-63CD-4EE1-89BC-2FC0A77980B4}" srcId="{90DDC401-903F-495B-A387-FFA8A45891F6}" destId="{E08CEB0C-E37F-4DCA-A8EA-4B2CD3AD7754}" srcOrd="0" destOrd="0" parTransId="{FB4BCC77-44E9-4065-8A2F-90CD32DE34E3}" sibTransId="{41FED480-3E2E-47A2-B997-02D527BC8082}"/>
    <dgm:cxn modelId="{68D774DA-9041-4FE0-B0EE-7CB8B9DC9BCB}" srcId="{90DDC401-903F-495B-A387-FFA8A45891F6}" destId="{318DE7F4-3B76-49F7-80EC-9E29B2B1EEF2}" srcOrd="1" destOrd="0" parTransId="{E9C73289-B347-42EA-9627-AD5EE1564BB6}" sibTransId="{7C6F9239-5BB1-4460-AA74-85B10799FC46}"/>
    <dgm:cxn modelId="{2977EAD2-A0C1-4771-BDBF-5383F416FAFD}" srcId="{2E15931E-1654-4B73-89B2-8E333D9C42E0}" destId="{A6685E83-BEEC-49B3-B40A-539E2C0D7A1A}" srcOrd="1" destOrd="0" parTransId="{FECC43A3-D59E-4EE1-9557-8FBB90D5B362}" sibTransId="{68BB6C9A-B7F0-43A0-955B-FC8C4D4009BF}"/>
    <dgm:cxn modelId="{CE1D091B-9DDC-4DCD-9213-F8CE1D4D5D18}" srcId="{A6685E83-BEEC-49B3-B40A-539E2C0D7A1A}" destId="{CBA50553-63FA-4B5A-9888-EDDBA06CA593}" srcOrd="0" destOrd="1" parTransId="{73E2772F-165D-4B56-ACC2-969CBF53B0A8}" sibTransId="{7BFD1607-7356-4D3D-A829-75D002A3A4B0}"/>
    <dgm:cxn modelId="{07378BAD-62A6-45DB-A796-3389FA891141}" srcId="{A6685E83-BEEC-49B3-B40A-539E2C0D7A1A}" destId="{C361E7FF-F63A-43F4-984A-1B4F7C9532EF}" srcOrd="1" destOrd="1" parTransId="{23E35371-8E5E-4605-A596-41AF65E7F62E}" sibTransId="{6EBD34A5-FD3D-40AD-B5D0-64012C158611}"/>
    <dgm:cxn modelId="{06B4F228-05C8-4A9E-A5E8-0C57FE42C06D}" type="presOf" srcId="{2E15931E-1654-4B73-89B2-8E333D9C42E0}" destId="{D5935282-3C7C-4F88-A1AE-C27DB8591514}" srcOrd="0" destOrd="0" presId="urn:microsoft.com/office/officeart/2005/8/layout/vList5"/>
    <dgm:cxn modelId="{8033A29D-D9EB-4C1D-B8F2-5EA00F2C8A99}" type="presParOf" srcId="{D5935282-3C7C-4F88-A1AE-C27DB8591514}" destId="{E61486FD-113E-4C87-8ADF-B1A8E2A84801}" srcOrd="0" destOrd="0" presId="urn:microsoft.com/office/officeart/2005/8/layout/vList5"/>
    <dgm:cxn modelId="{404CC511-E655-4D01-9AAF-52D528FA5821}" type="presParOf" srcId="{E61486FD-113E-4C87-8ADF-B1A8E2A84801}" destId="{96BE2B31-D87C-43E1-BE64-4C27B13F4AA4}" srcOrd="0" destOrd="0" presId="urn:microsoft.com/office/officeart/2005/8/layout/vList5"/>
    <dgm:cxn modelId="{37EC1548-C837-4E02-A745-AA6F13E2340E}" type="presOf" srcId="{90DDC401-903F-495B-A387-FFA8A45891F6}" destId="{96BE2B31-D87C-43E1-BE64-4C27B13F4AA4}" srcOrd="0" destOrd="0" presId="urn:microsoft.com/office/officeart/2005/8/layout/vList5"/>
    <dgm:cxn modelId="{83151129-2A32-44C5-A746-EE11E6EA2AEB}" type="presParOf" srcId="{E61486FD-113E-4C87-8ADF-B1A8E2A84801}" destId="{DD9406C3-FC80-4468-A55B-122D744D43F0}" srcOrd="1" destOrd="0" presId="urn:microsoft.com/office/officeart/2005/8/layout/vList5"/>
    <dgm:cxn modelId="{A502A32F-C6CE-489D-8AFC-2B2677920967}" type="presOf" srcId="{E08CEB0C-E37F-4DCA-A8EA-4B2CD3AD7754}" destId="{DD9406C3-FC80-4468-A55B-122D744D43F0}" srcOrd="0" destOrd="0" presId="urn:microsoft.com/office/officeart/2005/8/layout/vList5"/>
    <dgm:cxn modelId="{B26773DF-62B5-4E88-A186-FF64B5DA85EC}" type="presOf" srcId="{318DE7F4-3B76-49F7-80EC-9E29B2B1EEF2}" destId="{DD9406C3-FC80-4468-A55B-122D744D43F0}" srcOrd="0" destOrd="1" presId="urn:microsoft.com/office/officeart/2005/8/layout/vList5"/>
    <dgm:cxn modelId="{2865485D-4A57-43A7-A6D9-DA9C88F80621}" type="presParOf" srcId="{D5935282-3C7C-4F88-A1AE-C27DB8591514}" destId="{F1941F29-E51C-4282-956D-50CFAFAEB9B8}" srcOrd="1" destOrd="0" presId="urn:microsoft.com/office/officeart/2005/8/layout/vList5"/>
    <dgm:cxn modelId="{514BD3D7-9489-48CA-AA38-47B8EE92AA40}" type="presParOf" srcId="{D5935282-3C7C-4F88-A1AE-C27DB8591514}" destId="{B589D1EC-5156-4FB2-BB1C-8E1290A868B9}" srcOrd="2" destOrd="0" presId="urn:microsoft.com/office/officeart/2005/8/layout/vList5"/>
    <dgm:cxn modelId="{59E75C29-E879-48D0-9168-14DD3C484A57}" type="presParOf" srcId="{B589D1EC-5156-4FB2-BB1C-8E1290A868B9}" destId="{EBD335B5-8308-49CB-9630-99D852747B1F}" srcOrd="0" destOrd="2" presId="urn:microsoft.com/office/officeart/2005/8/layout/vList5"/>
    <dgm:cxn modelId="{F8BA276F-75DA-4A60-B13A-6C29CDA2F7C8}" type="presOf" srcId="{A6685E83-BEEC-49B3-B40A-539E2C0D7A1A}" destId="{EBD335B5-8308-49CB-9630-99D852747B1F}" srcOrd="0" destOrd="0" presId="urn:microsoft.com/office/officeart/2005/8/layout/vList5"/>
    <dgm:cxn modelId="{ACC5E93D-5D79-4170-8048-5F0A0561C5D0}" type="presParOf" srcId="{B589D1EC-5156-4FB2-BB1C-8E1290A868B9}" destId="{6EB2A58E-CA03-4F76-94B6-D8FE50231963}" srcOrd="1" destOrd="2" presId="urn:microsoft.com/office/officeart/2005/8/layout/vList5"/>
    <dgm:cxn modelId="{DBBEEDE8-AE34-4812-B7E7-229B9613F864}" type="presOf" srcId="{CBA50553-63FA-4B5A-9888-EDDBA06CA593}" destId="{6EB2A58E-CA03-4F76-94B6-D8FE50231963}" srcOrd="0" destOrd="0" presId="urn:microsoft.com/office/officeart/2005/8/layout/vList5"/>
    <dgm:cxn modelId="{D11E5FCB-E2CA-43D9-8336-58B23A5EF0A6}" type="presOf" srcId="{C361E7FF-F63A-43F4-984A-1B4F7C9532EF}" destId="{6EB2A58E-CA03-4F76-94B6-D8FE50231963}" srcOrd="0" destOrd="1"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AE718B-9658-42D3-908B-EB4A7C9712F9}" type="doc">
      <dgm:prSet loTypeId="list" loCatId="list" qsTypeId="urn:microsoft.com/office/officeart/2005/8/quickstyle/simple3" qsCatId="simple" csTypeId="urn:microsoft.com/office/officeart/2005/8/colors/accent1_2" csCatId="accent1" phldr="0"/>
      <dgm:spPr/>
      <dgm:t>
        <a:bodyPr/>
        <a:p>
          <a:endParaRPr lang="zh-CN" altLang="en-US"/>
        </a:p>
      </dgm:t>
    </dgm:pt>
    <dgm:pt modelId="{7CA35C6E-7C46-4797-8A42-DCA022D7A785}">
      <dgm:prSet phldrT="[文本]" phldr="0" custT="0"/>
      <dgm:spPr/>
      <dgm:t>
        <a:bodyPr vert="horz" wrap="square"/>
        <a:p>
          <a:pPr>
            <a:lnSpc>
              <a:spcPct val="100000"/>
            </a:lnSpc>
            <a:spcBef>
              <a:spcPct val="0"/>
            </a:spcBef>
            <a:spcAft>
              <a:spcPct val="35000"/>
            </a:spcAft>
          </a:pPr>
          <a:r>
            <a:rPr lang="zh-CN" altLang="en-US"/>
            <a:t>如何保证工作状态下电隔离组件的绝缘性能</a:t>
          </a:r>
          <a:endParaRPr lang="zh-CN" altLang="en-US"/>
        </a:p>
      </dgm:t>
    </dgm:pt>
    <dgm:pt modelId="{FA4CC6AE-475B-4D5D-AEBF-E8621255EB5F}" cxnId="{DFD7D9F6-19B9-4D9B-986F-10F8DF3590A4}" type="parTrans">
      <dgm:prSet/>
      <dgm:spPr/>
      <dgm:t>
        <a:bodyPr/>
        <a:p>
          <a:endParaRPr lang="zh-CN" altLang="en-US"/>
        </a:p>
      </dgm:t>
    </dgm:pt>
    <dgm:pt modelId="{B3E4CB04-4EAF-415F-BAB5-2E611B0CE1CF}" cxnId="{DFD7D9F6-19B9-4D9B-986F-10F8DF3590A4}" type="sibTrans">
      <dgm:prSet/>
      <dgm:spPr/>
      <dgm:t>
        <a:bodyPr/>
        <a:p>
          <a:endParaRPr lang="zh-CN" altLang="en-US"/>
        </a:p>
      </dgm:t>
    </dgm:pt>
    <dgm:pt modelId="{B7FDBA6B-64E6-4703-A9FF-181EDC28EA5B}">
      <dgm:prSet phldr="0" custT="0"/>
      <dgm:spPr/>
      <dgm:t>
        <a:bodyPr vert="horz" wrap="square"/>
        <a:p>
          <a:pPr>
            <a:lnSpc>
              <a:spcPct val="100000"/>
            </a:lnSpc>
            <a:spcBef>
              <a:spcPct val="0"/>
            </a:spcBef>
            <a:spcAft>
              <a:spcPct val="15000"/>
            </a:spcAft>
          </a:pPr>
          <a:r>
            <a:rPr lang="zh-CN" altLang="en-US"/>
            <a:t>合适的材料</a:t>
          </a:r>
          <a:endParaRPr lang="zh-CN" altLang="en-US"/>
        </a:p>
      </dgm:t>
    </dgm:pt>
    <dgm:pt modelId="{F3828151-ACE3-40DD-A940-AD7B00F8E5B5}" cxnId="{314FB43F-678A-45C4-9FDF-436393802F19}" type="parTrans">
      <dgm:prSet/>
      <dgm:spPr/>
    </dgm:pt>
    <dgm:pt modelId="{385C408A-E5BA-47BC-BF7B-B4B32A30BC9B}" cxnId="{314FB43F-678A-45C4-9FDF-436393802F19}" type="sibTrans">
      <dgm:prSet/>
      <dgm:spPr/>
    </dgm:pt>
    <dgm:pt modelId="{547F18ED-AAF1-4C2C-9A9F-ADE09728B25F}">
      <dgm:prSet phldr="0" custT="0"/>
      <dgm:spPr/>
      <dgm:t>
        <a:bodyPr vert="horz" wrap="square"/>
        <a:p>
          <a:pPr>
            <a:lnSpc>
              <a:spcPct val="100000"/>
            </a:lnSpc>
            <a:spcBef>
              <a:spcPct val="0"/>
            </a:spcBef>
            <a:spcAft>
              <a:spcPct val="15000"/>
            </a:spcAft>
          </a:pPr>
          <a:r>
            <a:rPr lang="zh-CN" altLang="en-US"/>
            <a:t>结构的改进</a:t>
          </a:r>
          <a:endParaRPr lang="zh-CN" altLang="en-US"/>
        </a:p>
      </dgm:t>
    </dgm:pt>
    <dgm:pt modelId="{8594C1AC-230A-4B49-BB15-4AC86037E8B0}" cxnId="{D61FAF0E-160C-4EF4-9A98-F559B48BD593}" type="parTrans">
      <dgm:prSet/>
      <dgm:spPr/>
    </dgm:pt>
    <dgm:pt modelId="{69960336-523E-4B02-9E89-F65A6D327912}" cxnId="{D61FAF0E-160C-4EF4-9A98-F559B48BD593}" type="sibTrans">
      <dgm:prSet/>
      <dgm:spPr/>
    </dgm:pt>
    <dgm:pt modelId="{9B3FCC69-D90A-4B8C-B14B-952F56CE3593}">
      <dgm:prSet phldrT="[文本]" phldr="0" custT="0"/>
      <dgm:spPr/>
      <dgm:t>
        <a:bodyPr vert="horz" wrap="square"/>
        <a:p>
          <a:pPr>
            <a:lnSpc>
              <a:spcPct val="100000"/>
            </a:lnSpc>
            <a:spcBef>
              <a:spcPct val="0"/>
            </a:spcBef>
            <a:spcAft>
              <a:spcPct val="35000"/>
            </a:spcAft>
          </a:pPr>
          <a:r>
            <a:rPr lang="zh-CN" altLang="en-US"/>
            <a:t>如何保证组装后电隔离体系的密封性能</a:t>
          </a:r>
          <a:endParaRPr lang="zh-CN" altLang="en-US"/>
        </a:p>
      </dgm:t>
    </dgm:pt>
    <dgm:pt modelId="{6566F408-C1BF-4823-B02A-D15F3569BA22}" cxnId="{46E8D07D-DA2E-4B55-B5D3-DE1CBAE249E1}" type="parTrans">
      <dgm:prSet/>
      <dgm:spPr/>
      <dgm:t>
        <a:bodyPr/>
        <a:p>
          <a:endParaRPr lang="zh-CN" altLang="en-US"/>
        </a:p>
      </dgm:t>
    </dgm:pt>
    <dgm:pt modelId="{21E16C35-FFFC-48AF-ACC9-821F23AE1333}" cxnId="{46E8D07D-DA2E-4B55-B5D3-DE1CBAE249E1}" type="sibTrans">
      <dgm:prSet/>
      <dgm:spPr/>
      <dgm:t>
        <a:bodyPr/>
        <a:p>
          <a:endParaRPr lang="zh-CN" altLang="en-US"/>
        </a:p>
      </dgm:t>
    </dgm:pt>
    <dgm:pt modelId="{0E4867A3-4DD9-45ED-883E-2C6CA9A9EC64}">
      <dgm:prSet phldr="0" custT="0"/>
      <dgm:spPr/>
      <dgm:t>
        <a:bodyPr vert="horz" wrap="square"/>
        <a:p>
          <a:pPr>
            <a:lnSpc>
              <a:spcPct val="100000"/>
            </a:lnSpc>
            <a:spcBef>
              <a:spcPct val="0"/>
            </a:spcBef>
            <a:spcAft>
              <a:spcPct val="15000"/>
            </a:spcAft>
          </a:pPr>
          <a:r>
            <a:rPr lang="zh-CN" altLang="en-US"/>
            <a:t>合适的密封方案</a:t>
          </a:r>
          <a:endParaRPr lang="zh-CN" altLang="en-US"/>
        </a:p>
      </dgm:t>
    </dgm:pt>
    <dgm:pt modelId="{D5BA6960-D211-42D5-9724-A2E9CB24D75F}" cxnId="{7D55EA60-4B57-4643-9F6C-057198460F7C}" type="parTrans">
      <dgm:prSet/>
      <dgm:spPr/>
    </dgm:pt>
    <dgm:pt modelId="{D863B33F-8E22-4810-A5DE-59D0A30FF5F2}" cxnId="{7D55EA60-4B57-4643-9F6C-057198460F7C}" type="sibTrans">
      <dgm:prSet/>
      <dgm:spPr/>
    </dgm:pt>
    <dgm:pt modelId="{107A8ECB-4B50-4E33-BC25-87CA710FEF4E}">
      <dgm:prSet phldr="0" custT="0"/>
      <dgm:spPr/>
      <dgm:t>
        <a:bodyPr vert="horz" wrap="square"/>
        <a:p>
          <a:pPr>
            <a:lnSpc>
              <a:spcPct val="100000"/>
            </a:lnSpc>
            <a:spcBef>
              <a:spcPct val="0"/>
            </a:spcBef>
            <a:spcAft>
              <a:spcPct val="15000"/>
            </a:spcAft>
          </a:pPr>
          <a:r>
            <a:rPr lang="zh-CN" altLang="en-US"/>
            <a:t>结构的改进</a:t>
          </a:r>
          <a:r>
            <a:rPr lang="zh-CN" altLang="en-US"/>
            <a:t/>
          </a:r>
          <a:endParaRPr lang="zh-CN" altLang="en-US"/>
        </a:p>
      </dgm:t>
    </dgm:pt>
    <dgm:pt modelId="{3084B10D-1FBA-481A-AA34-6C1B38E8C3B7}" cxnId="{2F8D8142-4667-4C87-805B-E90916614DC4}" type="parTrans">
      <dgm:prSet/>
      <dgm:spPr/>
    </dgm:pt>
    <dgm:pt modelId="{21F48103-E88B-4C8F-8EA1-CDF91C106D18}" cxnId="{2F8D8142-4667-4C87-805B-E90916614DC4}" type="sibTrans">
      <dgm:prSet/>
      <dgm:spPr/>
    </dgm:pt>
    <dgm:pt modelId="{7C7EB1EF-EE42-409B-9E0A-15115F48CFAF}">
      <dgm:prSet phldrT="[文本]" phldr="0" custT="0"/>
      <dgm:spPr/>
      <dgm:t>
        <a:bodyPr vert="horz" wrap="square"/>
        <a:p>
          <a:pPr>
            <a:lnSpc>
              <a:spcPct val="100000"/>
            </a:lnSpc>
            <a:spcBef>
              <a:spcPct val="0"/>
            </a:spcBef>
            <a:spcAft>
              <a:spcPct val="35000"/>
            </a:spcAft>
          </a:pPr>
          <a:r>
            <a:rPr lang="zh-CN" altLang="en-US"/>
            <a:t>如何减小环境因素对监测阻抗值的影响</a:t>
          </a:r>
          <a:endParaRPr lang="zh-CN" altLang="en-US"/>
        </a:p>
      </dgm:t>
    </dgm:pt>
    <dgm:pt modelId="{C8D6C08E-C6E1-4309-8483-D779EC44C348}" cxnId="{FA319A09-2DC6-4DB7-B9BA-1B39E3486218}" type="parTrans">
      <dgm:prSet/>
      <dgm:spPr/>
      <dgm:t>
        <a:bodyPr/>
        <a:p>
          <a:endParaRPr lang="zh-CN" altLang="en-US"/>
        </a:p>
      </dgm:t>
    </dgm:pt>
    <dgm:pt modelId="{665D2D1D-86FC-45EB-A5D3-8A4C55326DA6}" cxnId="{FA319A09-2DC6-4DB7-B9BA-1B39E3486218}" type="sibTrans">
      <dgm:prSet/>
      <dgm:spPr/>
      <dgm:t>
        <a:bodyPr/>
        <a:p>
          <a:endParaRPr lang="zh-CN" altLang="en-US"/>
        </a:p>
      </dgm:t>
    </dgm:pt>
    <dgm:pt modelId="{0FE21357-08A0-410A-B8BB-7AF826CE0BA2}">
      <dgm:prSet phldr="0" custT="0"/>
      <dgm:spPr/>
      <dgm:t>
        <a:bodyPr vert="horz" wrap="square"/>
        <a:p>
          <a:pPr>
            <a:lnSpc>
              <a:spcPct val="100000"/>
            </a:lnSpc>
            <a:spcBef>
              <a:spcPct val="0"/>
            </a:spcBef>
            <a:spcAft>
              <a:spcPct val="15000"/>
            </a:spcAft>
          </a:pPr>
          <a:r>
            <a:rPr lang="zh-CN" altLang="en-US"/>
            <a:t>数据的分析</a:t>
          </a:r>
          <a:endParaRPr lang="zh-CN" altLang="en-US"/>
        </a:p>
      </dgm:t>
    </dgm:pt>
    <dgm:pt modelId="{B4C4071E-8A06-41E4-8750-013A78D0AE69}" cxnId="{166962F0-AA97-4DAD-B20E-8C8514364F14}" type="parTrans">
      <dgm:prSet/>
      <dgm:spPr/>
    </dgm:pt>
    <dgm:pt modelId="{E3AF8D96-9876-416F-B93D-E1DF0956C8F8}" cxnId="{166962F0-AA97-4DAD-B20E-8C8514364F14}" type="sibTrans">
      <dgm:prSet/>
      <dgm:spPr/>
    </dgm:pt>
    <dgm:pt modelId="{C2AEAFE5-CCA9-4CF7-8309-062CC0EA8826}">
      <dgm:prSet phldr="0" custT="0"/>
      <dgm:spPr/>
      <dgm:t>
        <a:bodyPr vert="horz" wrap="square"/>
        <a:p>
          <a:pPr>
            <a:lnSpc>
              <a:spcPct val="100000"/>
            </a:lnSpc>
            <a:spcBef>
              <a:spcPct val="0"/>
            </a:spcBef>
            <a:spcAft>
              <a:spcPct val="15000"/>
            </a:spcAft>
          </a:pPr>
          <a:r>
            <a:rPr lang="zh-CN" altLang="en-US">
              <a:sym typeface="+mn-ea"/>
            </a:rPr>
            <a:t>阻抗值和结构健康状况的表征关系</a:t>
          </a:r>
          <a:r>
            <a:rPr lang="zh-CN" altLang="en-US"/>
            <a:t/>
          </a:r>
          <a:endParaRPr lang="zh-CN" altLang="en-US"/>
        </a:p>
      </dgm:t>
    </dgm:pt>
    <dgm:pt modelId="{E31A947C-A90F-4CDE-B182-FCD8A5B9FFED}" cxnId="{F57AAD33-41EE-49EE-8FD0-7C2E282CBB7D}" type="parTrans">
      <dgm:prSet/>
      <dgm:spPr/>
    </dgm:pt>
    <dgm:pt modelId="{D7576565-A2EB-436B-8535-2F52BFA483C5}" cxnId="{F57AAD33-41EE-49EE-8FD0-7C2E282CBB7D}" type="sibTrans">
      <dgm:prSet/>
      <dgm:spPr/>
    </dgm:pt>
    <dgm:pt modelId="{1D374852-A786-4559-BA6A-5CC157CD7AD9}">
      <dgm:prSet phldr="0" custT="0"/>
      <dgm:spPr/>
      <dgm:t>
        <a:bodyPr vert="horz" wrap="square"/>
        <a:p>
          <a:pPr>
            <a:lnSpc>
              <a:spcPct val="100000"/>
            </a:lnSpc>
            <a:spcBef>
              <a:spcPct val="0"/>
            </a:spcBef>
            <a:spcAft>
              <a:spcPct val="15000"/>
            </a:spcAft>
          </a:pPr>
          <a:r>
            <a:rPr lang="zh-CN" altLang="en-US"/>
            <a:t/>
          </a:r>
          <a:endParaRPr lang="zh-CN" altLang="en-US"/>
        </a:p>
      </dgm:t>
    </dgm:pt>
    <dgm:pt modelId="{3E82E68E-362B-4833-95E2-60A5635B6479}" cxnId="{B5D9BC85-1BAE-4FC2-BFC1-679E8F3A79A8}" type="parTrans">
      <dgm:prSet/>
      <dgm:spPr/>
    </dgm:pt>
    <dgm:pt modelId="{2479F121-07D6-47B1-AD0A-047399BFE947}" cxnId="{B5D9BC85-1BAE-4FC2-BFC1-679E8F3A79A8}" type="sibTrans">
      <dgm:prSet/>
      <dgm:spPr/>
    </dgm:pt>
    <dgm:pt modelId="{9D8FDF43-5F22-4C58-95A6-F6FA2BC1C4FF}" type="pres">
      <dgm:prSet presAssocID="{EBAE718B-9658-42D3-908B-EB4A7C9712F9}" presName="linear" presStyleCnt="0">
        <dgm:presLayoutVars>
          <dgm:dir/>
          <dgm:resizeHandles val="exact"/>
        </dgm:presLayoutVars>
      </dgm:prSet>
      <dgm:spPr/>
    </dgm:pt>
    <dgm:pt modelId="{90F28F1B-BFCA-4AA0-91E0-00F817812988}" type="pres">
      <dgm:prSet presAssocID="{7CA35C6E-7C46-4797-8A42-DCA022D7A785}" presName="comp" presStyleCnt="0"/>
      <dgm:spPr/>
    </dgm:pt>
    <dgm:pt modelId="{59E8ACA1-F6CD-4305-8E84-F80CD676165B}" type="pres">
      <dgm:prSet presAssocID="{7CA35C6E-7C46-4797-8A42-DCA022D7A785}" presName="box" presStyleLbl="node1" presStyleIdx="0" presStyleCnt="3"/>
      <dgm:spPr/>
    </dgm:pt>
    <dgm:pt modelId="{7D3926AE-D279-4284-8D3C-73162E8460EB}" type="pres">
      <dgm:prSet presAssocID="{7CA35C6E-7C46-4797-8A42-DCA022D7A785}" presName="img" presStyleLbl="fgImgPlace1" presStyleIdx="0" presStyleCnt="3"/>
      <dgm:spPr>
        <a:blipFill>
          <a:blip xmlns:r="http://schemas.openxmlformats.org/officeDocument/2006/relationships" r:embed="rId1"/>
          <a:stretch>
            <a:fillRect/>
          </a:stretch>
        </a:blipFill>
      </dgm:spPr>
    </dgm:pt>
    <dgm:pt modelId="{F9ED24FD-8912-4203-85DC-387A30A0B443}" type="pres">
      <dgm:prSet presAssocID="{7CA35C6E-7C46-4797-8A42-DCA022D7A785}" presName="text" presStyleCnt="0">
        <dgm:presLayoutVars>
          <dgm:bulletEnabled val="1"/>
        </dgm:presLayoutVars>
      </dgm:prSet>
      <dgm:spPr/>
    </dgm:pt>
    <dgm:pt modelId="{EA370BF9-61F4-4BBE-9D45-1C3713175010}" type="pres">
      <dgm:prSet presAssocID="{B3E4CB04-4EAF-415F-BAB5-2E611B0CE1CF}" presName="spacer" presStyleCnt="0"/>
      <dgm:spPr/>
    </dgm:pt>
    <dgm:pt modelId="{40FC0718-56A6-4FC8-AF46-C62CEBD47C6E}" type="pres">
      <dgm:prSet presAssocID="{9B3FCC69-D90A-4B8C-B14B-952F56CE3593}" presName="comp" presStyleCnt="0"/>
      <dgm:spPr/>
    </dgm:pt>
    <dgm:pt modelId="{D7042EFD-CCE5-4CA8-A3F3-419686917197}" type="pres">
      <dgm:prSet presAssocID="{9B3FCC69-D90A-4B8C-B14B-952F56CE3593}" presName="box" presStyleLbl="node1" presStyleIdx="1" presStyleCnt="3"/>
      <dgm:spPr/>
    </dgm:pt>
    <dgm:pt modelId="{496928D0-279A-404C-9494-F9AEFF1DA841}" type="pres">
      <dgm:prSet presAssocID="{9B3FCC69-D90A-4B8C-B14B-952F56CE3593}" presName="img" presStyleLbl="fgImgPlace1" presStyleIdx="1" presStyleCnt="3"/>
      <dgm:spPr>
        <a:blipFill>
          <a:blip xmlns:r="http://schemas.openxmlformats.org/officeDocument/2006/relationships" r:embed="rId2"/>
          <a:stretch>
            <a:fillRect/>
          </a:stretch>
        </a:blipFill>
      </dgm:spPr>
    </dgm:pt>
    <dgm:pt modelId="{6BC3DDFE-6E6C-4FDD-A060-90502780408B}" type="pres">
      <dgm:prSet presAssocID="{9B3FCC69-D90A-4B8C-B14B-952F56CE3593}" presName="text" presStyleCnt="0">
        <dgm:presLayoutVars>
          <dgm:bulletEnabled val="1"/>
        </dgm:presLayoutVars>
      </dgm:prSet>
      <dgm:spPr/>
    </dgm:pt>
    <dgm:pt modelId="{2A907511-2512-4DF3-8654-94AEE97BEABE}" type="pres">
      <dgm:prSet presAssocID="{21E16C35-FFFC-48AF-ACC9-821F23AE1333}" presName="spacer" presStyleCnt="0"/>
      <dgm:spPr/>
    </dgm:pt>
    <dgm:pt modelId="{C7C37455-B6E1-4A17-9E8F-A863B96D9EC5}" type="pres">
      <dgm:prSet presAssocID="{7C7EB1EF-EE42-409B-9E0A-15115F48CFAF}" presName="comp" presStyleCnt="0"/>
      <dgm:spPr/>
    </dgm:pt>
    <dgm:pt modelId="{F7325B12-B68A-4A84-8ED8-D4B790DBB36E}" type="pres">
      <dgm:prSet presAssocID="{7C7EB1EF-EE42-409B-9E0A-15115F48CFAF}" presName="box" presStyleLbl="node1" presStyleIdx="2" presStyleCnt="3"/>
      <dgm:spPr/>
    </dgm:pt>
    <dgm:pt modelId="{6E1FFB89-BF20-43BD-ACE3-941E30684381}" type="pres">
      <dgm:prSet presAssocID="{7C7EB1EF-EE42-409B-9E0A-15115F48CFAF}" presName="img" presStyleLbl="fgImgPlace1" presStyleIdx="2" presStyleCnt="3"/>
      <dgm:spPr>
        <a:blipFill>
          <a:blip xmlns:r="http://schemas.openxmlformats.org/officeDocument/2006/relationships" r:embed="rId3"/>
          <a:stretch>
            <a:fillRect/>
          </a:stretch>
        </a:blipFill>
      </dgm:spPr>
    </dgm:pt>
    <dgm:pt modelId="{F69C9C61-A40B-4B2E-B8E2-B1A4181B3902}" type="pres">
      <dgm:prSet presAssocID="{7C7EB1EF-EE42-409B-9E0A-15115F48CFAF}" presName="text" presStyleCnt="0">
        <dgm:presLayoutVars>
          <dgm:bulletEnabled val="1"/>
        </dgm:presLayoutVars>
      </dgm:prSet>
      <dgm:spPr/>
    </dgm:pt>
  </dgm:ptLst>
  <dgm:cxnLst>
    <dgm:cxn modelId="{DFD7D9F6-19B9-4D9B-986F-10F8DF3590A4}" srcId="{EBAE718B-9658-42D3-908B-EB4A7C9712F9}" destId="{7CA35C6E-7C46-4797-8A42-DCA022D7A785}" srcOrd="0" destOrd="0" parTransId="{FA4CC6AE-475B-4D5D-AEBF-E8621255EB5F}" sibTransId="{B3E4CB04-4EAF-415F-BAB5-2E611B0CE1CF}"/>
    <dgm:cxn modelId="{314FB43F-678A-45C4-9FDF-436393802F19}" srcId="{7CA35C6E-7C46-4797-8A42-DCA022D7A785}" destId="{B7FDBA6B-64E6-4703-A9FF-181EDC28EA5B}" srcOrd="0" destOrd="0" parTransId="{F3828151-ACE3-40DD-A940-AD7B00F8E5B5}" sibTransId="{385C408A-E5BA-47BC-BF7B-B4B32A30BC9B}"/>
    <dgm:cxn modelId="{D61FAF0E-160C-4EF4-9A98-F559B48BD593}" srcId="{7CA35C6E-7C46-4797-8A42-DCA022D7A785}" destId="{547F18ED-AAF1-4C2C-9A9F-ADE09728B25F}" srcOrd="1" destOrd="0" parTransId="{8594C1AC-230A-4B49-BB15-4AC86037E8B0}" sibTransId="{69960336-523E-4B02-9E89-F65A6D327912}"/>
    <dgm:cxn modelId="{46E8D07D-DA2E-4B55-B5D3-DE1CBAE249E1}" srcId="{EBAE718B-9658-42D3-908B-EB4A7C9712F9}" destId="{9B3FCC69-D90A-4B8C-B14B-952F56CE3593}" srcOrd="1" destOrd="0" parTransId="{6566F408-C1BF-4823-B02A-D15F3569BA22}" sibTransId="{21E16C35-FFFC-48AF-ACC9-821F23AE1333}"/>
    <dgm:cxn modelId="{7D55EA60-4B57-4643-9F6C-057198460F7C}" srcId="{9B3FCC69-D90A-4B8C-B14B-952F56CE3593}" destId="{0E4867A3-4DD9-45ED-883E-2C6CA9A9EC64}" srcOrd="0" destOrd="1" parTransId="{D5BA6960-D211-42D5-9724-A2E9CB24D75F}" sibTransId="{D863B33F-8E22-4810-A5DE-59D0A30FF5F2}"/>
    <dgm:cxn modelId="{2F8D8142-4667-4C87-805B-E90916614DC4}" srcId="{9B3FCC69-D90A-4B8C-B14B-952F56CE3593}" destId="{107A8ECB-4B50-4E33-BC25-87CA710FEF4E}" srcOrd="1" destOrd="1" parTransId="{3084B10D-1FBA-481A-AA34-6C1B38E8C3B7}" sibTransId="{21F48103-E88B-4C8F-8EA1-CDF91C106D18}"/>
    <dgm:cxn modelId="{FA319A09-2DC6-4DB7-B9BA-1B39E3486218}" srcId="{EBAE718B-9658-42D3-908B-EB4A7C9712F9}" destId="{7C7EB1EF-EE42-409B-9E0A-15115F48CFAF}" srcOrd="2" destOrd="0" parTransId="{C8D6C08E-C6E1-4309-8483-D779EC44C348}" sibTransId="{665D2D1D-86FC-45EB-A5D3-8A4C55326DA6}"/>
    <dgm:cxn modelId="{166962F0-AA97-4DAD-B20E-8C8514364F14}" srcId="{7C7EB1EF-EE42-409B-9E0A-15115F48CFAF}" destId="{0FE21357-08A0-410A-B8BB-7AF826CE0BA2}" srcOrd="0" destOrd="2" parTransId="{B4C4071E-8A06-41E4-8750-013A78D0AE69}" sibTransId="{E3AF8D96-9876-416F-B93D-E1DF0956C8F8}"/>
    <dgm:cxn modelId="{F57AAD33-41EE-49EE-8FD0-7C2E282CBB7D}" srcId="{7C7EB1EF-EE42-409B-9E0A-15115F48CFAF}" destId="{C2AEAFE5-CCA9-4CF7-8309-062CC0EA8826}" srcOrd="1" destOrd="2" parTransId="{E31A947C-A90F-4CDE-B182-FCD8A5B9FFED}" sibTransId="{D7576565-A2EB-436B-8535-2F52BFA483C5}"/>
    <dgm:cxn modelId="{B5D9BC85-1BAE-4FC2-BFC1-679E8F3A79A8}" srcId="{7C7EB1EF-EE42-409B-9E0A-15115F48CFAF}" destId="{1D374852-A786-4559-BA6A-5CC157CD7AD9}" srcOrd="2" destOrd="2" parTransId="{3E82E68E-362B-4833-95E2-60A5635B6479}" sibTransId="{2479F121-07D6-47B1-AD0A-047399BFE947}"/>
    <dgm:cxn modelId="{DD822B66-5DBB-49FE-A4E4-68822340B64A}" type="presOf" srcId="{EBAE718B-9658-42D3-908B-EB4A7C9712F9}" destId="{9D8FDF43-5F22-4C58-95A6-F6FA2BC1C4FF}" srcOrd="0" destOrd="0" presId="urn:microsoft.com/office/officeart/2005/8/layout/vList4"/>
    <dgm:cxn modelId="{BCD0A59E-A2D8-4DA2-B67D-978406281DAA}" type="presParOf" srcId="{9D8FDF43-5F22-4C58-95A6-F6FA2BC1C4FF}" destId="{90F28F1B-BFCA-4AA0-91E0-00F817812988}" srcOrd="0" destOrd="0" presId="urn:microsoft.com/office/officeart/2005/8/layout/vList4"/>
    <dgm:cxn modelId="{5DB871A7-F973-467D-8955-A55CBFE38067}" type="presParOf" srcId="{90F28F1B-BFCA-4AA0-91E0-00F817812988}" destId="{59E8ACA1-F6CD-4305-8E84-F80CD676165B}" srcOrd="0" destOrd="0" presId="urn:microsoft.com/office/officeart/2005/8/layout/vList4"/>
    <dgm:cxn modelId="{B85AB54B-9FCA-49AE-8D3F-41C1AFE473B0}" type="presOf" srcId="{7CA35C6E-7C46-4797-8A42-DCA022D7A785}" destId="{59E8ACA1-F6CD-4305-8E84-F80CD676165B}" srcOrd="0" destOrd="0" presId="urn:microsoft.com/office/officeart/2005/8/layout/vList4"/>
    <dgm:cxn modelId="{411F6E80-19D0-4F68-946E-CBD565FA4E80}" type="presOf" srcId="{B7FDBA6B-64E6-4703-A9FF-181EDC28EA5B}" destId="{59E8ACA1-F6CD-4305-8E84-F80CD676165B}" srcOrd="0" destOrd="1" presId="urn:microsoft.com/office/officeart/2005/8/layout/vList4"/>
    <dgm:cxn modelId="{21B3B860-7B49-4E63-8ED2-4186BA88067A}" type="presOf" srcId="{547F18ED-AAF1-4C2C-9A9F-ADE09728B25F}" destId="{59E8ACA1-F6CD-4305-8E84-F80CD676165B}" srcOrd="0" destOrd="2" presId="urn:microsoft.com/office/officeart/2005/8/layout/vList4"/>
    <dgm:cxn modelId="{A18CE86F-7FBF-41F7-9A0A-F199C8578591}" type="presParOf" srcId="{90F28F1B-BFCA-4AA0-91E0-00F817812988}" destId="{7D3926AE-D279-4284-8D3C-73162E8460EB}" srcOrd="1" destOrd="0" presId="urn:microsoft.com/office/officeart/2005/8/layout/vList4"/>
    <dgm:cxn modelId="{5A1C972E-455F-40C7-8350-8D3C5BCACC5D}" type="presParOf" srcId="{90F28F1B-BFCA-4AA0-91E0-00F817812988}" destId="{F9ED24FD-8912-4203-85DC-387A30A0B443}" srcOrd="2" destOrd="0" presId="urn:microsoft.com/office/officeart/2005/8/layout/vList4"/>
    <dgm:cxn modelId="{79155A58-D24B-4F00-98A5-621B3D818198}" type="presOf" srcId="{7CA35C6E-7C46-4797-8A42-DCA022D7A785}" destId="{F9ED24FD-8912-4203-85DC-387A30A0B443}" srcOrd="1" destOrd="0" presId="urn:microsoft.com/office/officeart/2005/8/layout/vList4"/>
    <dgm:cxn modelId="{1007DF2B-1C43-4971-A2FC-096E202F62D5}" type="presOf" srcId="{B7FDBA6B-64E6-4703-A9FF-181EDC28EA5B}" destId="{F9ED24FD-8912-4203-85DC-387A30A0B443}" srcOrd="1" destOrd="1" presId="urn:microsoft.com/office/officeart/2005/8/layout/vList4"/>
    <dgm:cxn modelId="{0A6A5702-8472-4D87-9FAC-F1F627109F70}" type="presOf" srcId="{547F18ED-AAF1-4C2C-9A9F-ADE09728B25F}" destId="{F9ED24FD-8912-4203-85DC-387A30A0B443}" srcOrd="1" destOrd="2" presId="urn:microsoft.com/office/officeart/2005/8/layout/vList4"/>
    <dgm:cxn modelId="{4985A326-C7AC-4DF5-8BE8-81BAE9EBA147}" type="presParOf" srcId="{9D8FDF43-5F22-4C58-95A6-F6FA2BC1C4FF}" destId="{EA370BF9-61F4-4BBE-9D45-1C3713175010}" srcOrd="1" destOrd="0" presId="urn:microsoft.com/office/officeart/2005/8/layout/vList4"/>
    <dgm:cxn modelId="{9B65C5E8-4579-4C25-AA47-2D6205764453}" type="presOf" srcId="{B3E4CB04-4EAF-415F-BAB5-2E611B0CE1CF}" destId="{EA370BF9-61F4-4BBE-9D45-1C3713175010}" srcOrd="0" destOrd="0" presId="urn:microsoft.com/office/officeart/2005/8/layout/vList4"/>
    <dgm:cxn modelId="{1E38EEEB-D0B7-404A-93AA-140FB715347E}" type="presParOf" srcId="{9D8FDF43-5F22-4C58-95A6-F6FA2BC1C4FF}" destId="{40FC0718-56A6-4FC8-AF46-C62CEBD47C6E}" srcOrd="2" destOrd="0" presId="urn:microsoft.com/office/officeart/2005/8/layout/vList4"/>
    <dgm:cxn modelId="{E3ADD1AE-5681-46CA-9CC2-24F8D03DDCD3}" type="presParOf" srcId="{40FC0718-56A6-4FC8-AF46-C62CEBD47C6E}" destId="{D7042EFD-CCE5-4CA8-A3F3-419686917197}" srcOrd="0" destOrd="2" presId="urn:microsoft.com/office/officeart/2005/8/layout/vList4"/>
    <dgm:cxn modelId="{D6BDF3B2-E14B-4E4B-8CA2-C1265B6EFB95}" type="presOf" srcId="{9B3FCC69-D90A-4B8C-B14B-952F56CE3593}" destId="{D7042EFD-CCE5-4CA8-A3F3-419686917197}" srcOrd="0" destOrd="0" presId="urn:microsoft.com/office/officeart/2005/8/layout/vList4"/>
    <dgm:cxn modelId="{0ADC5363-28D4-48EB-9872-DC4BA97F31CB}" type="presOf" srcId="{0E4867A3-4DD9-45ED-883E-2C6CA9A9EC64}" destId="{D7042EFD-CCE5-4CA8-A3F3-419686917197}" srcOrd="0" destOrd="1" presId="urn:microsoft.com/office/officeart/2005/8/layout/vList4"/>
    <dgm:cxn modelId="{0AE14357-FB2C-440C-85AB-AEDAFAB00EC7}" type="presOf" srcId="{107A8ECB-4B50-4E33-BC25-87CA710FEF4E}" destId="{D7042EFD-CCE5-4CA8-A3F3-419686917197}" srcOrd="0" destOrd="2" presId="urn:microsoft.com/office/officeart/2005/8/layout/vList4"/>
    <dgm:cxn modelId="{9D2DFE80-470B-4452-B00C-3576EA79934E}" type="presParOf" srcId="{40FC0718-56A6-4FC8-AF46-C62CEBD47C6E}" destId="{496928D0-279A-404C-9494-F9AEFF1DA841}" srcOrd="1" destOrd="2" presId="urn:microsoft.com/office/officeart/2005/8/layout/vList4"/>
    <dgm:cxn modelId="{E6AA7575-6F4B-40AA-876B-0EE6ED1EEBC1}" type="presParOf" srcId="{40FC0718-56A6-4FC8-AF46-C62CEBD47C6E}" destId="{6BC3DDFE-6E6C-4FDD-A060-90502780408B}" srcOrd="2" destOrd="2" presId="urn:microsoft.com/office/officeart/2005/8/layout/vList4"/>
    <dgm:cxn modelId="{8EE42475-41BB-47D4-8AA0-E29D96CB04BB}" type="presOf" srcId="{9B3FCC69-D90A-4B8C-B14B-952F56CE3593}" destId="{6BC3DDFE-6E6C-4FDD-A060-90502780408B}" srcOrd="1" destOrd="0" presId="urn:microsoft.com/office/officeart/2005/8/layout/vList4"/>
    <dgm:cxn modelId="{884F8722-1201-4754-AB33-9DA4113A9E9E}" type="presOf" srcId="{0E4867A3-4DD9-45ED-883E-2C6CA9A9EC64}" destId="{6BC3DDFE-6E6C-4FDD-A060-90502780408B}" srcOrd="1" destOrd="1" presId="urn:microsoft.com/office/officeart/2005/8/layout/vList4"/>
    <dgm:cxn modelId="{24745A6A-E675-4AE9-AB5B-C8E6A7D4CF9A}" type="presOf" srcId="{107A8ECB-4B50-4E33-BC25-87CA710FEF4E}" destId="{6BC3DDFE-6E6C-4FDD-A060-90502780408B}" srcOrd="1" destOrd="2" presId="urn:microsoft.com/office/officeart/2005/8/layout/vList4"/>
    <dgm:cxn modelId="{F21E7912-3D33-4208-B6F6-63ACDA23D5DD}" type="presParOf" srcId="{9D8FDF43-5F22-4C58-95A6-F6FA2BC1C4FF}" destId="{2A907511-2512-4DF3-8654-94AEE97BEABE}" srcOrd="3" destOrd="0" presId="urn:microsoft.com/office/officeart/2005/8/layout/vList4"/>
    <dgm:cxn modelId="{45F5D04D-290B-4079-B934-16CE924A4360}" type="presOf" srcId="{21E16C35-FFFC-48AF-ACC9-821F23AE1333}" destId="{2A907511-2512-4DF3-8654-94AEE97BEABE}" srcOrd="0" destOrd="0" presId="urn:microsoft.com/office/officeart/2005/8/layout/vList4"/>
    <dgm:cxn modelId="{9352A5AD-44C0-4986-B37E-EE64AC810323}" type="presParOf" srcId="{9D8FDF43-5F22-4C58-95A6-F6FA2BC1C4FF}" destId="{C7C37455-B6E1-4A17-9E8F-A863B96D9EC5}" srcOrd="4" destOrd="0" presId="urn:microsoft.com/office/officeart/2005/8/layout/vList4"/>
    <dgm:cxn modelId="{22619598-7264-4CC9-AB21-EA33173F950C}" type="presParOf" srcId="{C7C37455-B6E1-4A17-9E8F-A863B96D9EC5}" destId="{F7325B12-B68A-4A84-8ED8-D4B790DBB36E}" srcOrd="0" destOrd="4" presId="urn:microsoft.com/office/officeart/2005/8/layout/vList4"/>
    <dgm:cxn modelId="{33F5F388-3348-49FA-AF32-8FDFDD3F4F93}" type="presOf" srcId="{7C7EB1EF-EE42-409B-9E0A-15115F48CFAF}" destId="{F7325B12-B68A-4A84-8ED8-D4B790DBB36E}" srcOrd="0" destOrd="0" presId="urn:microsoft.com/office/officeart/2005/8/layout/vList4"/>
    <dgm:cxn modelId="{67D019D0-00D2-43AD-9A96-D80C331DA03D}" type="presOf" srcId="{0FE21357-08A0-410A-B8BB-7AF826CE0BA2}" destId="{F7325B12-B68A-4A84-8ED8-D4B790DBB36E}" srcOrd="0" destOrd="1" presId="urn:microsoft.com/office/officeart/2005/8/layout/vList4"/>
    <dgm:cxn modelId="{C5F20F23-4D4A-4227-974D-213254AB187F}" type="presOf" srcId="{C2AEAFE5-CCA9-4CF7-8309-062CC0EA8826}" destId="{F7325B12-B68A-4A84-8ED8-D4B790DBB36E}" srcOrd="0" destOrd="2" presId="urn:microsoft.com/office/officeart/2005/8/layout/vList4"/>
    <dgm:cxn modelId="{5B358D7D-532A-4BEA-BA6C-37CDB13A70C5}" type="presOf" srcId="{1D374852-A786-4559-BA6A-5CC157CD7AD9}" destId="{F7325B12-B68A-4A84-8ED8-D4B790DBB36E}" srcOrd="0" destOrd="3" presId="urn:microsoft.com/office/officeart/2005/8/layout/vList4"/>
    <dgm:cxn modelId="{A7C21AF6-2363-49F0-80A1-368B7E75D285}" type="presParOf" srcId="{C7C37455-B6E1-4A17-9E8F-A863B96D9EC5}" destId="{6E1FFB89-BF20-43BD-ACE3-941E30684381}" srcOrd="1" destOrd="4" presId="urn:microsoft.com/office/officeart/2005/8/layout/vList4"/>
    <dgm:cxn modelId="{7C46E082-78A0-465B-AD7C-6A7FA7952DFC}" type="presParOf" srcId="{C7C37455-B6E1-4A17-9E8F-A863B96D9EC5}" destId="{F69C9C61-A40B-4B2E-B8E2-B1A4181B3902}" srcOrd="2" destOrd="4" presId="urn:microsoft.com/office/officeart/2005/8/layout/vList4"/>
    <dgm:cxn modelId="{A9DF2857-82F3-48CF-B7A8-A693C2A0ECBD}" type="presOf" srcId="{7C7EB1EF-EE42-409B-9E0A-15115F48CFAF}" destId="{F69C9C61-A40B-4B2E-B8E2-B1A4181B3902}" srcOrd="1" destOrd="0" presId="urn:microsoft.com/office/officeart/2005/8/layout/vList4"/>
    <dgm:cxn modelId="{BCFD87D1-5DFE-4F27-9E96-FFC8C73E4CFB}" type="presOf" srcId="{0FE21357-08A0-410A-B8BB-7AF826CE0BA2}" destId="{F69C9C61-A40B-4B2E-B8E2-B1A4181B3902}" srcOrd="1" destOrd="1" presId="urn:microsoft.com/office/officeart/2005/8/layout/vList4"/>
    <dgm:cxn modelId="{FF3CEF3B-ADB5-4072-89AC-DC07DCDC7F36}" type="presOf" srcId="{C2AEAFE5-CCA9-4CF7-8309-062CC0EA8826}" destId="{F69C9C61-A40B-4B2E-B8E2-B1A4181B3902}" srcOrd="1" destOrd="2" presId="urn:microsoft.com/office/officeart/2005/8/layout/vList4"/>
    <dgm:cxn modelId="{56B08105-0D59-4649-9EDC-265AF447B570}" type="presOf" srcId="{1D374852-A786-4559-BA6A-5CC157CD7AD9}" destId="{F69C9C61-A40B-4B2E-B8E2-B1A4181B3902}" srcOrd="1" destOrd="3" presId="urn:microsoft.com/office/officeart/2005/8/layout/vList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B1D179-D23D-41D4-AEEF-E4B9FEB06903}" type="doc">
      <dgm:prSet loTypeId="process" loCatId="process" qsTypeId="urn:microsoft.com/office/officeart/2005/8/quickstyle/simple1" qsCatId="simple" csTypeId="urn:microsoft.com/office/officeart/2005/8/colors/accent1_2" csCatId="accent1" phldr="0"/>
      <dgm:spPr/>
    </dgm:pt>
    <dgm:pt modelId="{3F25DA44-7F3E-4C17-A40B-7F663FDBEA65}">
      <dgm:prSet phldrT="[文本]" phldr="0" custT="0"/>
      <dgm:spPr/>
      <dgm:t>
        <a:bodyPr vert="horz" wrap="square"/>
        <a:p>
          <a:pPr>
            <a:lnSpc>
              <a:spcPct val="100000"/>
            </a:lnSpc>
            <a:spcBef>
              <a:spcPct val="0"/>
            </a:spcBef>
            <a:spcAft>
              <a:spcPct val="35000"/>
            </a:spcAft>
          </a:pPr>
          <a:r>
            <a:rPr lang="zh-CN" altLang="en-US"/>
            <a:t>电隔离体系结构设计</a:t>
          </a:r>
          <a:endParaRPr lang="zh-CN" altLang="en-US"/>
        </a:p>
      </dgm:t>
    </dgm:pt>
    <dgm:pt modelId="{EE9066D1-3403-4469-8E8C-0D40A82430F2}" cxnId="{97D756DD-1AA4-4064-B19C-3B935A794B60}" type="parTrans">
      <dgm:prSet/>
      <dgm:spPr/>
    </dgm:pt>
    <dgm:pt modelId="{8EC5AF5E-9C9F-410A-A755-A3EA5186F948}" cxnId="{97D756DD-1AA4-4064-B19C-3B935A794B60}" type="sibTrans">
      <dgm:prSet/>
      <dgm:spPr/>
      <dgm:t>
        <a:bodyPr/>
        <a:p>
          <a:endParaRPr lang="zh-CN" altLang="en-US"/>
        </a:p>
      </dgm:t>
    </dgm:pt>
    <dgm:pt modelId="{2E2F4D3A-969C-4DB2-9FA9-5C4A40369351}">
      <dgm:prSet phldrT="[文本]" phldr="0" custT="0"/>
      <dgm:spPr/>
      <dgm:t>
        <a:bodyPr vert="horz" wrap="square"/>
        <a:p>
          <a:pPr>
            <a:lnSpc>
              <a:spcPct val="100000"/>
            </a:lnSpc>
            <a:spcBef>
              <a:spcPct val="0"/>
            </a:spcBef>
            <a:spcAft>
              <a:spcPct val="35000"/>
            </a:spcAft>
          </a:pPr>
          <a:r>
            <a:rPr lang="zh-CN" altLang="en-US"/>
            <a:t>结构的有限元分析</a:t>
          </a:r>
          <a:r>
            <a:rPr lang="zh-CN" altLang="en-US"/>
            <a:t/>
          </a:r>
          <a:endParaRPr lang="zh-CN" altLang="en-US"/>
        </a:p>
      </dgm:t>
    </dgm:pt>
    <dgm:pt modelId="{1E934BFE-4D40-486C-8784-F698A10C4CF5}" cxnId="{300F8281-59D2-4307-900E-4E9F7868A832}" type="parTrans">
      <dgm:prSet/>
      <dgm:spPr/>
    </dgm:pt>
    <dgm:pt modelId="{EC1AFF77-9232-4EEB-95CB-85CEAB3B1FC0}" cxnId="{300F8281-59D2-4307-900E-4E9F7868A832}" type="sibTrans">
      <dgm:prSet/>
      <dgm:spPr/>
      <dgm:t>
        <a:bodyPr/>
        <a:p>
          <a:endParaRPr lang="zh-CN" altLang="en-US"/>
        </a:p>
      </dgm:t>
    </dgm:pt>
    <dgm:pt modelId="{37B86CFA-59B5-46FA-8A6B-9FB187CE14DF}">
      <dgm:prSet phldrT="[文本]" phldr="0" custT="0"/>
      <dgm:spPr/>
      <dgm:t>
        <a:bodyPr vert="horz" wrap="square"/>
        <a:p>
          <a:pPr>
            <a:lnSpc>
              <a:spcPct val="100000"/>
            </a:lnSpc>
            <a:spcBef>
              <a:spcPct val="0"/>
            </a:spcBef>
            <a:spcAft>
              <a:spcPct val="35000"/>
            </a:spcAft>
          </a:pPr>
          <a:r>
            <a:rPr lang="zh-CN" altLang="en-US"/>
            <a:t>预应力力学试验和分析</a:t>
          </a:r>
          <a:r>
            <a:rPr lang="en-US" altLang="zh-CN"/>
            <a:t/>
          </a:r>
          <a:endParaRPr lang="en-US" altLang="zh-CN"/>
        </a:p>
      </dgm:t>
    </dgm:pt>
    <dgm:pt modelId="{9DABF4F3-A9E6-40B1-A863-AC9409CC14BB}" cxnId="{5FAF9ACD-8128-4561-AB77-4BE7329AC005}" type="parTrans">
      <dgm:prSet/>
      <dgm:spPr/>
    </dgm:pt>
    <dgm:pt modelId="{18EFF3C3-47F9-402B-A3F3-E9310EA281B4}" cxnId="{5FAF9ACD-8128-4561-AB77-4BE7329AC005}" type="sibTrans">
      <dgm:prSet/>
      <dgm:spPr/>
    </dgm:pt>
    <dgm:pt modelId="{E268C386-2069-4198-AE72-08658E71AE14}">
      <dgm:prSet phldr="0" custT="0"/>
      <dgm:spPr/>
      <dgm:t>
        <a:bodyPr vert="horz" wrap="square"/>
        <a:p>
          <a:pPr>
            <a:lnSpc>
              <a:spcPct val="100000"/>
            </a:lnSpc>
            <a:spcBef>
              <a:spcPct val="0"/>
            </a:spcBef>
            <a:spcAft>
              <a:spcPct val="35000"/>
            </a:spcAft>
          </a:pPr>
          <a:r>
            <a:rPr lang="zh-CN"/>
            <a:t>电隔离性能验证试验和分析</a:t>
          </a:r>
          <a:r>
            <a:rPr lang="zh-CN"/>
            <a:t/>
          </a:r>
          <a:endParaRPr lang="zh-CN"/>
        </a:p>
      </dgm:t>
    </dgm:pt>
    <dgm:pt modelId="{A7CF80EF-ECA5-42A9-9407-A6D1E6E54390}" cxnId="{8EDE0857-F8AA-4E03-B51B-2C07C3880FE1}" type="parTrans">
      <dgm:prSet/>
      <dgm:spPr/>
    </dgm:pt>
    <dgm:pt modelId="{CF803686-1307-4402-9AD4-3FDBED0071F2}" cxnId="{8EDE0857-F8AA-4E03-B51B-2C07C3880FE1}" type="sibTrans">
      <dgm:prSet/>
      <dgm:spPr/>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4">
        <dgm:presLayoutVars>
          <dgm:bulletEnabled val="1"/>
        </dgm:presLayoutVars>
      </dgm:prSet>
      <dgm:spPr/>
    </dgm:pt>
    <dgm:pt modelId="{8A5CF0CE-3323-464D-9C63-05C1BDB053F5}" type="pres">
      <dgm:prSet presAssocID="{8EC5AF5E-9C9F-410A-A755-A3EA5186F948}" presName="sibTrans" presStyleLbl="sibTrans2D1" presStyleIdx="0" presStyleCnt="3"/>
      <dgm:spPr/>
    </dgm:pt>
    <dgm:pt modelId="{5FA465F6-7607-499F-BFB2-52F4E071FB67}" type="pres">
      <dgm:prSet presAssocID="{8EC5AF5E-9C9F-410A-A755-A3EA5186F948}" presName="connectorText" presStyleCnt="0"/>
      <dgm:spPr/>
    </dgm:pt>
    <dgm:pt modelId="{552FB8E7-A5FB-4CC3-94C3-CE0BDF19F9F1}" type="pres">
      <dgm:prSet presAssocID="{2E2F4D3A-969C-4DB2-9FA9-5C4A40369351}" presName="node" presStyleLbl="node1" presStyleIdx="1" presStyleCnt="4">
        <dgm:presLayoutVars>
          <dgm:bulletEnabled val="1"/>
        </dgm:presLayoutVars>
      </dgm:prSet>
      <dgm:spPr/>
    </dgm:pt>
    <dgm:pt modelId="{353C3794-50AA-4D44-83C9-CE28317C3317}" type="pres">
      <dgm:prSet presAssocID="{EC1AFF77-9232-4EEB-95CB-85CEAB3B1FC0}" presName="sibTrans" presStyleLbl="sibTrans2D1" presStyleIdx="1" presStyleCnt="3"/>
      <dgm:spPr/>
    </dgm:pt>
    <dgm:pt modelId="{5AFF040D-0639-4120-9E39-DA822CF9F321}" type="pres">
      <dgm:prSet presAssocID="{EC1AFF77-9232-4EEB-95CB-85CEAB3B1FC0}" presName="connectorText" presStyleCnt="0"/>
      <dgm:spPr/>
    </dgm:pt>
    <dgm:pt modelId="{A1E15D63-E1FF-4A28-A04F-A2B65927BC31}" type="pres">
      <dgm:prSet presAssocID="{37B86CFA-59B5-46FA-8A6B-9FB187CE14DF}" presName="node" presStyleLbl="node1" presStyleIdx="2" presStyleCnt="4">
        <dgm:presLayoutVars>
          <dgm:bulletEnabled val="1"/>
        </dgm:presLayoutVars>
      </dgm:prSet>
      <dgm:spPr/>
    </dgm:pt>
    <dgm:pt modelId="{30033040-8234-4362-A3B8-E3C9CFA0591D}" type="pres">
      <dgm:prSet presAssocID="{18EFF3C3-47F9-402B-A3F3-E9310EA281B4}" presName="sibTrans" presStyleLbl="sibTrans2D1" presStyleIdx="2" presStyleCnt="3"/>
      <dgm:spPr/>
    </dgm:pt>
    <dgm:pt modelId="{C7771A4F-F12C-44CC-9A5D-4F19BBC209CE}" type="pres">
      <dgm:prSet presAssocID="{18EFF3C3-47F9-402B-A3F3-E9310EA281B4}" presName="connectorText" presStyleCnt="0"/>
      <dgm:spPr/>
    </dgm:pt>
    <dgm:pt modelId="{A8F39402-0894-4391-AFA3-90EB448C425D}" type="pres">
      <dgm:prSet presAssocID="{E268C386-2069-4198-AE72-08658E71AE14}" presName="node" presStyleLbl="node1" presStyleIdx="3" presStyleCnt="4">
        <dgm:presLayoutVars>
          <dgm:bulletEnabled val="1"/>
        </dgm:presLayoutVars>
      </dgm:prSet>
      <dgm:spPr/>
    </dgm:pt>
  </dgm:ptLst>
  <dgm:cxnLst>
    <dgm:cxn modelId="{97D756DD-1AA4-4064-B19C-3B935A794B60}" srcId="{8EB1D179-D23D-41D4-AEEF-E4B9FEB06903}" destId="{3F25DA44-7F3E-4C17-A40B-7F663FDBEA65}" srcOrd="0" destOrd="0" parTransId="{EE9066D1-3403-4469-8E8C-0D40A82430F2}" sibTransId="{8EC5AF5E-9C9F-410A-A755-A3EA5186F948}"/>
    <dgm:cxn modelId="{300F8281-59D2-4307-900E-4E9F7868A832}" srcId="{8EB1D179-D23D-41D4-AEEF-E4B9FEB06903}" destId="{2E2F4D3A-969C-4DB2-9FA9-5C4A40369351}" srcOrd="1" destOrd="0" parTransId="{1E934BFE-4D40-486C-8784-F698A10C4CF5}" sibTransId="{EC1AFF77-9232-4EEB-95CB-85CEAB3B1FC0}"/>
    <dgm:cxn modelId="{5FAF9ACD-8128-4561-AB77-4BE7329AC005}" srcId="{8EB1D179-D23D-41D4-AEEF-E4B9FEB06903}" destId="{37B86CFA-59B5-46FA-8A6B-9FB187CE14DF}" srcOrd="2" destOrd="0" parTransId="{9DABF4F3-A9E6-40B1-A863-AC9409CC14BB}" sibTransId="{18EFF3C3-47F9-402B-A3F3-E9310EA281B4}"/>
    <dgm:cxn modelId="{8EDE0857-F8AA-4E03-B51B-2C07C3880FE1}" srcId="{8EB1D179-D23D-41D4-AEEF-E4B9FEB06903}" destId="{E268C386-2069-4198-AE72-08658E71AE14}" srcOrd="3" destOrd="0" parTransId="{A7CF80EF-ECA5-42A9-9407-A6D1E6E54390}" sibTransId="{CF803686-1307-4402-9AD4-3FDBED0071F2}"/>
    <dgm:cxn modelId="{CC8E6193-6484-416A-8994-42298388700F}" type="presOf" srcId="{8EB1D179-D23D-41D4-AEEF-E4B9FEB06903}" destId="{BF708676-7EFC-4C81-9D3A-3E677EAC1C7B}" srcOrd="0" destOrd="0" presId="urn:microsoft.com/office/officeart/2005/8/layout/process1"/>
    <dgm:cxn modelId="{F6D87BD9-9718-4088-85C5-02F07E514060}" type="presParOf" srcId="{BF708676-7EFC-4C81-9D3A-3E677EAC1C7B}" destId="{111DEAC9-5D4C-4A6A-A44E-082A26F60596}" srcOrd="0" destOrd="0" presId="urn:microsoft.com/office/officeart/2005/8/layout/process1"/>
    <dgm:cxn modelId="{93CDB5EC-4934-4DE0-A3F4-4149C28591A9}" type="presOf" srcId="{3F25DA44-7F3E-4C17-A40B-7F663FDBEA65}" destId="{111DEAC9-5D4C-4A6A-A44E-082A26F60596}" srcOrd="0" destOrd="0" presId="urn:microsoft.com/office/officeart/2005/8/layout/process1"/>
    <dgm:cxn modelId="{5EFB8FE0-C5E4-4FC3-A4D6-E04D8D2F4A82}" type="presParOf" srcId="{BF708676-7EFC-4C81-9D3A-3E677EAC1C7B}" destId="{8A5CF0CE-3323-464D-9C63-05C1BDB053F5}" srcOrd="1" destOrd="0" presId="urn:microsoft.com/office/officeart/2005/8/layout/process1"/>
    <dgm:cxn modelId="{1B6427F0-8B41-432F-9276-F07D5409DC0C}" type="presOf" srcId="{8EC5AF5E-9C9F-410A-A755-A3EA5186F948}" destId="{8A5CF0CE-3323-464D-9C63-05C1BDB053F5}" srcOrd="0" destOrd="0" presId="urn:microsoft.com/office/officeart/2005/8/layout/process1"/>
    <dgm:cxn modelId="{0622C59F-8388-425A-87A1-56C9853C7FB4}" type="presParOf" srcId="{8A5CF0CE-3323-464D-9C63-05C1BDB053F5}" destId="{5FA465F6-7607-499F-BFB2-52F4E071FB67}" srcOrd="0" destOrd="1" presId="urn:microsoft.com/office/officeart/2005/8/layout/process1"/>
    <dgm:cxn modelId="{3CADFB03-77F8-49FB-A157-B26E142CA274}" type="presOf" srcId="{8EC5AF5E-9C9F-410A-A755-A3EA5186F948}" destId="{5FA465F6-7607-499F-BFB2-52F4E071FB67}" srcOrd="1" destOrd="0" presId="urn:microsoft.com/office/officeart/2005/8/layout/process1"/>
    <dgm:cxn modelId="{3E22AE07-37A6-470E-B580-768E7B1BABD7}" type="presParOf" srcId="{BF708676-7EFC-4C81-9D3A-3E677EAC1C7B}" destId="{552FB8E7-A5FB-4CC3-94C3-CE0BDF19F9F1}" srcOrd="2" destOrd="0" presId="urn:microsoft.com/office/officeart/2005/8/layout/process1"/>
    <dgm:cxn modelId="{DB61A8D7-BD34-4D5F-84E7-29AA4C214488}" type="presOf" srcId="{2E2F4D3A-969C-4DB2-9FA9-5C4A40369351}" destId="{552FB8E7-A5FB-4CC3-94C3-CE0BDF19F9F1}" srcOrd="0" destOrd="0" presId="urn:microsoft.com/office/officeart/2005/8/layout/process1"/>
    <dgm:cxn modelId="{6EB439B3-A1B8-455D-8864-983F600AA28A}" type="presParOf" srcId="{BF708676-7EFC-4C81-9D3A-3E677EAC1C7B}" destId="{353C3794-50AA-4D44-83C9-CE28317C3317}" srcOrd="3" destOrd="0" presId="urn:microsoft.com/office/officeart/2005/8/layout/process1"/>
    <dgm:cxn modelId="{7E6945C7-EDC9-464D-B027-AE6F1BCB6B45}" type="presOf" srcId="{EC1AFF77-9232-4EEB-95CB-85CEAB3B1FC0}" destId="{353C3794-50AA-4D44-83C9-CE28317C3317}" srcOrd="0" destOrd="0" presId="urn:microsoft.com/office/officeart/2005/8/layout/process1"/>
    <dgm:cxn modelId="{8F930917-27CD-4E6C-ACED-668B9E340780}" type="presParOf" srcId="{353C3794-50AA-4D44-83C9-CE28317C3317}" destId="{5AFF040D-0639-4120-9E39-DA822CF9F321}" srcOrd="0" destOrd="3" presId="urn:microsoft.com/office/officeart/2005/8/layout/process1"/>
    <dgm:cxn modelId="{8E42C786-722A-4ED3-8174-F3F32744AF6F}" type="presOf" srcId="{EC1AFF77-9232-4EEB-95CB-85CEAB3B1FC0}" destId="{5AFF040D-0639-4120-9E39-DA822CF9F321}" srcOrd="1" destOrd="0" presId="urn:microsoft.com/office/officeart/2005/8/layout/process1"/>
    <dgm:cxn modelId="{6711854D-6938-4595-B7D0-345011A9BF68}" type="presParOf" srcId="{BF708676-7EFC-4C81-9D3A-3E677EAC1C7B}" destId="{A1E15D63-E1FF-4A28-A04F-A2B65927BC31}" srcOrd="4" destOrd="0" presId="urn:microsoft.com/office/officeart/2005/8/layout/process1"/>
    <dgm:cxn modelId="{BB192D2A-5A35-4D52-8690-46B34123CDBE}" type="presOf" srcId="{37B86CFA-59B5-46FA-8A6B-9FB187CE14DF}" destId="{A1E15D63-E1FF-4A28-A04F-A2B65927BC31}" srcOrd="0" destOrd="0" presId="urn:microsoft.com/office/officeart/2005/8/layout/process1"/>
    <dgm:cxn modelId="{ED2C4D1C-B8E6-4F4B-AA3F-D7B71E295881}" type="presParOf" srcId="{BF708676-7EFC-4C81-9D3A-3E677EAC1C7B}" destId="{30033040-8234-4362-A3B8-E3C9CFA0591D}" srcOrd="5" destOrd="0" presId="urn:microsoft.com/office/officeart/2005/8/layout/process1"/>
    <dgm:cxn modelId="{4D8973C5-57A2-4142-A6FF-4B4A6959AA6B}" type="presOf" srcId="{18EFF3C3-47F9-402B-A3F3-E9310EA281B4}" destId="{30033040-8234-4362-A3B8-E3C9CFA0591D}" srcOrd="0" destOrd="0" presId="urn:microsoft.com/office/officeart/2005/8/layout/process1"/>
    <dgm:cxn modelId="{4E938DDF-3BE8-4881-98AA-E94F0BE2C0F9}" type="presParOf" srcId="{30033040-8234-4362-A3B8-E3C9CFA0591D}" destId="{C7771A4F-F12C-44CC-9A5D-4F19BBC209CE}" srcOrd="0" destOrd="5" presId="urn:microsoft.com/office/officeart/2005/8/layout/process1"/>
    <dgm:cxn modelId="{980BAD8B-443F-4286-9A2B-924395E6D33A}" type="presOf" srcId="{18EFF3C3-47F9-402B-A3F3-E9310EA281B4}" destId="{C7771A4F-F12C-44CC-9A5D-4F19BBC209CE}" srcOrd="1" destOrd="0" presId="urn:microsoft.com/office/officeart/2005/8/layout/process1"/>
    <dgm:cxn modelId="{C58E94A3-5C5C-4406-AF39-2FCA897C8087}" type="presParOf" srcId="{BF708676-7EFC-4C81-9D3A-3E677EAC1C7B}" destId="{A8F39402-0894-4391-AFA3-90EB448C425D}" srcOrd="6" destOrd="0" presId="urn:microsoft.com/office/officeart/2005/8/layout/process1"/>
    <dgm:cxn modelId="{0AF1940B-C3FA-4047-9AF0-D3E57C560A9B}" type="presOf" srcId="{E268C386-2069-4198-AE72-08658E71AE14}" destId="{A8F39402-0894-4391-AFA3-90EB448C425D}" srcOrd="0"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525010" cy="5127625"/>
        <a:chOff x="0" y="0"/>
        <a:chExt cx="4525010" cy="5127625"/>
      </a:xfrm>
    </dsp:grpSpPr>
    <dsp:sp modelId="{E17E57AF-0587-449A-A755-B1B96DEF2BD2}">
      <dsp:nvSpPr>
        <dsp:cNvPr id="3" name="圆角矩形 2"/>
        <dsp:cNvSpPr/>
      </dsp:nvSpPr>
      <dsp:spPr bwMode="white">
        <a:xfrm>
          <a:off x="1108789" y="0"/>
          <a:ext cx="2307431" cy="1281906"/>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83820" tIns="83820" rIns="83820" bIns="8382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t>完成新型电隔离预应力锚固体系结构设计</a:t>
          </a:r>
          <a:endParaRPr lang="zh-CN" altLang="en-US"/>
        </a:p>
      </dsp:txBody>
      <dsp:txXfrm>
        <a:off x="1108789" y="0"/>
        <a:ext cx="2307431" cy="1281906"/>
      </dsp:txXfrm>
    </dsp:sp>
    <dsp:sp modelId="{11477A19-6F59-488F-BD44-5E3FBE8E3386}">
      <dsp:nvSpPr>
        <dsp:cNvPr id="4" name="右箭头 3"/>
        <dsp:cNvSpPr/>
      </dsp:nvSpPr>
      <dsp:spPr bwMode="white">
        <a:xfrm rot="5399999">
          <a:off x="2022148" y="1313954"/>
          <a:ext cx="480715" cy="576858"/>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rot="5399999">
        <a:off x="2022148" y="1313954"/>
        <a:ext cx="480715" cy="576858"/>
      </dsp:txXfrm>
    </dsp:sp>
    <dsp:sp modelId="{353C71C7-5E8B-4565-86BF-B755B524B25E}">
      <dsp:nvSpPr>
        <dsp:cNvPr id="5" name="圆角矩形 4"/>
        <dsp:cNvSpPr/>
      </dsp:nvSpPr>
      <dsp:spPr bwMode="white">
        <a:xfrm>
          <a:off x="1108789" y="1922859"/>
          <a:ext cx="2307431" cy="1281906"/>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83820" tIns="83820" rIns="83820" bIns="8382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t>体系满足预应力力学性能要求</a:t>
          </a:r>
          <a:endParaRPr lang="zh-CN" altLang="en-US"/>
        </a:p>
      </dsp:txBody>
      <dsp:txXfrm>
        <a:off x="1108789" y="1922859"/>
        <a:ext cx="2307431" cy="1281906"/>
      </dsp:txXfrm>
    </dsp:sp>
    <dsp:sp modelId="{06ECC167-6368-4F79-84C6-65D90B9BC4A6}">
      <dsp:nvSpPr>
        <dsp:cNvPr id="6" name="右箭头 5"/>
        <dsp:cNvSpPr/>
      </dsp:nvSpPr>
      <dsp:spPr bwMode="white">
        <a:xfrm rot="5399999">
          <a:off x="2022148" y="3236813"/>
          <a:ext cx="480715" cy="576858"/>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rot="5399999">
        <a:off x="2022148" y="3236813"/>
        <a:ext cx="480715" cy="576858"/>
      </dsp:txXfrm>
    </dsp:sp>
    <dsp:sp modelId="{93DEFB83-998E-4F52-9267-01422D869D93}">
      <dsp:nvSpPr>
        <dsp:cNvPr id="7" name="圆角矩形 6"/>
        <dsp:cNvSpPr/>
      </dsp:nvSpPr>
      <dsp:spPr bwMode="white">
        <a:xfrm>
          <a:off x="1108789" y="3845719"/>
          <a:ext cx="2307431" cy="1281906"/>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83820" tIns="83820" rIns="83820" bIns="8382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t>满足结构腐蚀防护性能和电隔离监测要求</a:t>
          </a:r>
          <a:endParaRPr lang="zh-CN" altLang="en-US"/>
        </a:p>
      </dsp:txBody>
      <dsp:txXfrm>
        <a:off x="1108789" y="3845719"/>
        <a:ext cx="2307431" cy="1281906"/>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682615" cy="3093720"/>
        <a:chOff x="0" y="0"/>
        <a:chExt cx="5682615" cy="3093720"/>
      </a:xfrm>
    </dsp:grpSpPr>
    <dsp:sp modelId="{DD9406C3-FC80-4468-A55B-122D744D43F0}">
      <dsp:nvSpPr>
        <dsp:cNvPr id="4" name="同侧圆角矩形 3"/>
        <dsp:cNvSpPr/>
      </dsp:nvSpPr>
      <dsp:spPr bwMode="white">
        <a:xfrm rot="5400000">
          <a:off x="3260526" y="-1063871"/>
          <a:ext cx="1207305" cy="3636874"/>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68580" tIns="34290" rIns="68580" bIns="3429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a:solidFill>
                <a:schemeClr val="dk1"/>
              </a:solidFill>
            </a:rPr>
            <a:t>检验锚固区内锚垫板的承载能力</a:t>
          </a:r>
          <a:endParaRPr lang="zh-CN" altLang="en-US" sz="1800">
            <a:solidFill>
              <a:schemeClr val="dk1"/>
            </a:solidFill>
          </a:endParaRPr>
        </a:p>
        <a:p>
          <a:pPr marL="171450" lvl="1" indent="-171450">
            <a:lnSpc>
              <a:spcPct val="100000"/>
            </a:lnSpc>
            <a:spcBef>
              <a:spcPct val="0"/>
            </a:spcBef>
            <a:spcAft>
              <a:spcPct val="15000"/>
            </a:spcAft>
            <a:buChar char="•"/>
          </a:pPr>
          <a:r>
            <a:rPr lang="zh-CN" altLang="en-US" sz="1800">
              <a:solidFill>
                <a:schemeClr val="dk1"/>
              </a:solidFill>
            </a:rPr>
            <a:t>锚垫板的传力性能</a:t>
          </a:r>
          <a:endParaRPr lang="zh-CN" altLang="en-US" sz="1800">
            <a:solidFill>
              <a:schemeClr val="dk1"/>
            </a:solidFill>
          </a:endParaRPr>
        </a:p>
      </dsp:txBody>
      <dsp:txXfrm rot="5400000">
        <a:off x="3260526" y="-1063871"/>
        <a:ext cx="1207305" cy="3636874"/>
      </dsp:txXfrm>
    </dsp:sp>
    <dsp:sp modelId="{96BE2B31-D87C-43E1-BE64-4C27B13F4AA4}">
      <dsp:nvSpPr>
        <dsp:cNvPr id="3" name="圆角矩形 2"/>
        <dsp:cNvSpPr/>
      </dsp:nvSpPr>
      <dsp:spPr bwMode="white">
        <a:xfrm>
          <a:off x="0" y="0"/>
          <a:ext cx="2045741" cy="1509132"/>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91440" tIns="45720" rIns="91440" bIns="457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a:t>锚垫板的荷载传递试验</a:t>
          </a:r>
          <a:endParaRPr lang="zh-CN" altLang="en-US" sz="2400"/>
        </a:p>
      </dsp:txBody>
      <dsp:txXfrm>
        <a:off x="0" y="0"/>
        <a:ext cx="2045741" cy="1509132"/>
      </dsp:txXfrm>
    </dsp:sp>
    <dsp:sp modelId="{6EB2A58E-CA03-4F76-94B6-D8FE50231963}">
      <dsp:nvSpPr>
        <dsp:cNvPr id="6" name="同侧圆角矩形 5"/>
        <dsp:cNvSpPr/>
      </dsp:nvSpPr>
      <dsp:spPr bwMode="white">
        <a:xfrm rot="5400000">
          <a:off x="3260526" y="520717"/>
          <a:ext cx="1207305" cy="3636874"/>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76200" tIns="38100" rIns="76200" bIns="381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000">
              <a:solidFill>
                <a:schemeClr val="dk1"/>
              </a:solidFill>
            </a:rPr>
            <a:t>检验锚头部分的密封性能</a:t>
          </a:r>
          <a:endParaRPr lang="zh-CN" altLang="en-US" sz="2000">
            <a:solidFill>
              <a:schemeClr val="dk1"/>
            </a:solidFill>
          </a:endParaRPr>
        </a:p>
        <a:p>
          <a:pPr marL="228600" lvl="1" indent="-228600">
            <a:lnSpc>
              <a:spcPct val="100000"/>
            </a:lnSpc>
            <a:spcBef>
              <a:spcPct val="0"/>
            </a:spcBef>
            <a:spcAft>
              <a:spcPct val="15000"/>
            </a:spcAft>
            <a:buChar char="•"/>
          </a:pPr>
          <a:r>
            <a:rPr lang="zh-CN" altLang="en-US" sz="2000">
              <a:solidFill>
                <a:schemeClr val="dk1"/>
              </a:solidFill>
            </a:rPr>
            <a:t>锚罩的耐压能力</a:t>
          </a:r>
          <a:endParaRPr lang="zh-CN" altLang="en-US" sz="2000">
            <a:solidFill>
              <a:schemeClr val="dk1"/>
            </a:solidFill>
          </a:endParaRPr>
        </a:p>
      </dsp:txBody>
      <dsp:txXfrm rot="5400000">
        <a:off x="3260526" y="520717"/>
        <a:ext cx="1207305" cy="3636874"/>
      </dsp:txXfrm>
    </dsp:sp>
    <dsp:sp modelId="{EBD335B5-8308-49CB-9630-99D852747B1F}">
      <dsp:nvSpPr>
        <dsp:cNvPr id="5" name="圆角矩形 4"/>
        <dsp:cNvSpPr/>
      </dsp:nvSpPr>
      <dsp:spPr bwMode="white">
        <a:xfrm>
          <a:off x="0" y="1584588"/>
          <a:ext cx="2045741" cy="1509132"/>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247650" tIns="123825" rIns="247650" bIns="12382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buNone/>
          </a:pPr>
          <a:r>
            <a:rPr lang="zh-CN" altLang="en-US" sz="2400"/>
            <a:t>锚罩的耐压试验</a:t>
          </a:r>
          <a:endParaRPr lang="zh-CN" altLang="en-US" sz="2400"/>
        </a:p>
      </dsp:txBody>
      <dsp:txXfrm>
        <a:off x="0" y="1584588"/>
        <a:ext cx="2045741" cy="1509132"/>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006080" cy="5216525"/>
        <a:chOff x="0" y="0"/>
        <a:chExt cx="8006080" cy="5216525"/>
      </a:xfrm>
    </dsp:grpSpPr>
    <dsp:sp modelId="{59E8ACA1-F6CD-4305-8E84-F80CD676165B}">
      <dsp:nvSpPr>
        <dsp:cNvPr id="3" name="圆角矩形 2"/>
        <dsp:cNvSpPr/>
      </dsp:nvSpPr>
      <dsp:spPr bwMode="white">
        <a:xfrm>
          <a:off x="0" y="0"/>
          <a:ext cx="8006080" cy="1630164"/>
        </a:xfrm>
        <a:prstGeom prst="roundRect">
          <a:avLst>
            <a:gd name="adj" fmla="val 10000"/>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vert="horz" wrap="square" lIns="91439" tIns="91439" rIns="91439" bIns="91439" anchor="t"/>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zh-CN" altLang="en-US"/>
            <a:t>如何保证工作状态下电隔离组件的绝缘性能</a:t>
          </a:r>
          <a:endParaRPr lang="zh-CN" altLang="en-US"/>
        </a:p>
        <a:p>
          <a:pPr lvl="1">
            <a:lnSpc>
              <a:spcPct val="100000"/>
            </a:lnSpc>
            <a:spcBef>
              <a:spcPct val="0"/>
            </a:spcBef>
            <a:spcAft>
              <a:spcPct val="15000"/>
            </a:spcAft>
            <a:buChar char="•"/>
          </a:pPr>
          <a:r>
            <a:rPr lang="zh-CN" altLang="en-US"/>
            <a:t>合适的材料</a:t>
          </a:r>
          <a:endParaRPr lang="zh-CN" altLang="en-US"/>
        </a:p>
        <a:p>
          <a:pPr lvl="1">
            <a:lnSpc>
              <a:spcPct val="100000"/>
            </a:lnSpc>
            <a:spcBef>
              <a:spcPct val="0"/>
            </a:spcBef>
            <a:spcAft>
              <a:spcPct val="15000"/>
            </a:spcAft>
            <a:buChar char="•"/>
          </a:pPr>
          <a:r>
            <a:rPr lang="zh-CN" altLang="en-US"/>
            <a:t>结构的改进</a:t>
          </a:r>
          <a:endParaRPr lang="zh-CN" altLang="en-US"/>
        </a:p>
      </dsp:txBody>
      <dsp:txXfrm>
        <a:off x="0" y="0"/>
        <a:ext cx="8006080" cy="1630164"/>
      </dsp:txXfrm>
    </dsp:sp>
    <dsp:sp modelId="{7D3926AE-D279-4284-8D3C-73162E8460EB}">
      <dsp:nvSpPr>
        <dsp:cNvPr id="4" name="圆角矩形 3"/>
        <dsp:cNvSpPr/>
      </dsp:nvSpPr>
      <dsp:spPr bwMode="white">
        <a:xfrm>
          <a:off x="163016" y="163016"/>
          <a:ext cx="1601216" cy="1304131"/>
        </a:xfrm>
        <a:prstGeom prst="roundRect">
          <a:avLst>
            <a:gd name="adj" fmla="val 10000"/>
          </a:avLst>
        </a:prstGeom>
        <a:blipFill>
          <a:blip r:embed="rId1"/>
          <a:stretch>
            <a:fillRect/>
          </a:stretch>
        </a:blipFill>
      </dsp:spPr>
      <dsp:style>
        <a:lnRef idx="1">
          <a:schemeClr val="lt1"/>
        </a:lnRef>
        <a:fillRef idx="1">
          <a:schemeClr val="accent1">
            <a:tint val="50000"/>
          </a:schemeClr>
        </a:fillRef>
        <a:effectRef idx="1">
          <a:scrgbClr r="0" g="0" b="0"/>
        </a:effectRef>
        <a:fontRef idx="minor"/>
      </dsp:style>
      <dsp:txXfrm>
        <a:off x="163016" y="163016"/>
        <a:ext cx="1601216" cy="1304131"/>
      </dsp:txXfrm>
    </dsp:sp>
    <dsp:sp modelId="{D7042EFD-CCE5-4CA8-A3F3-419686917197}">
      <dsp:nvSpPr>
        <dsp:cNvPr id="5" name="圆角矩形 4"/>
        <dsp:cNvSpPr/>
      </dsp:nvSpPr>
      <dsp:spPr bwMode="white">
        <a:xfrm>
          <a:off x="0" y="1793180"/>
          <a:ext cx="8006080" cy="1630164"/>
        </a:xfrm>
        <a:prstGeom prst="roundRect">
          <a:avLst>
            <a:gd name="adj" fmla="val 10000"/>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vert="horz" wrap="square" lIns="91439" tIns="91439" rIns="91439" bIns="91439" anchor="t"/>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zh-CN" altLang="en-US"/>
            <a:t>如何保证组装后电隔离体系的密封性能</a:t>
          </a:r>
          <a:endParaRPr lang="zh-CN" altLang="en-US"/>
        </a:p>
        <a:p>
          <a:pPr lvl="1">
            <a:lnSpc>
              <a:spcPct val="100000"/>
            </a:lnSpc>
            <a:spcBef>
              <a:spcPct val="0"/>
            </a:spcBef>
            <a:spcAft>
              <a:spcPct val="15000"/>
            </a:spcAft>
            <a:buChar char="•"/>
          </a:pPr>
          <a:r>
            <a:rPr lang="zh-CN" altLang="en-US"/>
            <a:t>合适的密封方案</a:t>
          </a:r>
          <a:endParaRPr lang="zh-CN" altLang="en-US"/>
        </a:p>
        <a:p>
          <a:pPr lvl="1">
            <a:lnSpc>
              <a:spcPct val="100000"/>
            </a:lnSpc>
            <a:spcBef>
              <a:spcPct val="0"/>
            </a:spcBef>
            <a:spcAft>
              <a:spcPct val="15000"/>
            </a:spcAft>
            <a:buChar char="•"/>
          </a:pPr>
          <a:r>
            <a:rPr lang="zh-CN" altLang="en-US"/>
            <a:t>结构的改进</a:t>
          </a:r>
          <a:endParaRPr lang="zh-CN" altLang="en-US"/>
        </a:p>
      </dsp:txBody>
      <dsp:txXfrm>
        <a:off x="0" y="1793180"/>
        <a:ext cx="8006080" cy="1630164"/>
      </dsp:txXfrm>
    </dsp:sp>
    <dsp:sp modelId="{496928D0-279A-404C-9494-F9AEFF1DA841}">
      <dsp:nvSpPr>
        <dsp:cNvPr id="6" name="圆角矩形 5"/>
        <dsp:cNvSpPr/>
      </dsp:nvSpPr>
      <dsp:spPr bwMode="white">
        <a:xfrm>
          <a:off x="163016" y="1956197"/>
          <a:ext cx="1601216" cy="1304131"/>
        </a:xfrm>
        <a:prstGeom prst="roundRect">
          <a:avLst>
            <a:gd name="adj" fmla="val 10000"/>
          </a:avLst>
        </a:prstGeom>
        <a:blipFill>
          <a:blip r:embed="rId2"/>
          <a:stretch>
            <a:fillRect/>
          </a:stretch>
        </a:blipFill>
      </dsp:spPr>
      <dsp:style>
        <a:lnRef idx="1">
          <a:schemeClr val="lt1"/>
        </a:lnRef>
        <a:fillRef idx="1">
          <a:schemeClr val="accent1">
            <a:tint val="50000"/>
          </a:schemeClr>
        </a:fillRef>
        <a:effectRef idx="1">
          <a:scrgbClr r="0" g="0" b="0"/>
        </a:effectRef>
        <a:fontRef idx="minor"/>
      </dsp:style>
      <dsp:txXfrm>
        <a:off x="163016" y="1956197"/>
        <a:ext cx="1601216" cy="1304131"/>
      </dsp:txXfrm>
    </dsp:sp>
    <dsp:sp modelId="{F7325B12-B68A-4A84-8ED8-D4B790DBB36E}">
      <dsp:nvSpPr>
        <dsp:cNvPr id="7" name="圆角矩形 6"/>
        <dsp:cNvSpPr/>
      </dsp:nvSpPr>
      <dsp:spPr bwMode="white">
        <a:xfrm>
          <a:off x="0" y="3586361"/>
          <a:ext cx="8006080" cy="1630164"/>
        </a:xfrm>
        <a:prstGeom prst="roundRect">
          <a:avLst>
            <a:gd name="adj" fmla="val 10000"/>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vert="horz" wrap="square" lIns="91439" tIns="91439" rIns="91439" bIns="91439" anchor="t"/>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zh-CN" altLang="en-US"/>
            <a:t>如何减小环境因素对监测阻抗值的影响</a:t>
          </a:r>
          <a:endParaRPr lang="zh-CN" altLang="en-US"/>
        </a:p>
        <a:p>
          <a:pPr lvl="1">
            <a:lnSpc>
              <a:spcPct val="100000"/>
            </a:lnSpc>
            <a:spcBef>
              <a:spcPct val="0"/>
            </a:spcBef>
            <a:spcAft>
              <a:spcPct val="15000"/>
            </a:spcAft>
            <a:buChar char="•"/>
          </a:pPr>
          <a:r>
            <a:rPr lang="zh-CN" altLang="en-US"/>
            <a:t>数据的分析</a:t>
          </a:r>
          <a:endParaRPr lang="zh-CN" altLang="en-US"/>
        </a:p>
        <a:p>
          <a:pPr lvl="1">
            <a:lnSpc>
              <a:spcPct val="100000"/>
            </a:lnSpc>
            <a:spcBef>
              <a:spcPct val="0"/>
            </a:spcBef>
            <a:spcAft>
              <a:spcPct val="15000"/>
            </a:spcAft>
            <a:buChar char="•"/>
          </a:pPr>
          <a:r>
            <a:rPr lang="zh-CN" altLang="en-US">
              <a:sym typeface="+mn-ea"/>
            </a:rPr>
            <a:t>阻抗值和结构健康状况的表征关系</a:t>
          </a:r>
          <a:endParaRPr lang="zh-CN" altLang="en-US"/>
        </a:p>
        <a:p>
          <a:pPr lvl="1">
            <a:lnSpc>
              <a:spcPct val="100000"/>
            </a:lnSpc>
            <a:spcBef>
              <a:spcPct val="0"/>
            </a:spcBef>
            <a:spcAft>
              <a:spcPct val="15000"/>
            </a:spcAft>
            <a:buChar char="•"/>
          </a:pPr>
          <a:endParaRPr lang="zh-CN" altLang="en-US"/>
        </a:p>
      </dsp:txBody>
      <dsp:txXfrm>
        <a:off x="0" y="3586361"/>
        <a:ext cx="8006080" cy="1630164"/>
      </dsp:txXfrm>
    </dsp:sp>
    <dsp:sp modelId="{6E1FFB89-BF20-43BD-ACE3-941E30684381}">
      <dsp:nvSpPr>
        <dsp:cNvPr id="8" name="圆角矩形 7"/>
        <dsp:cNvSpPr/>
      </dsp:nvSpPr>
      <dsp:spPr bwMode="white">
        <a:xfrm>
          <a:off x="163016" y="3749377"/>
          <a:ext cx="1601216" cy="1304131"/>
        </a:xfrm>
        <a:prstGeom prst="roundRect">
          <a:avLst>
            <a:gd name="adj" fmla="val 10000"/>
          </a:avLst>
        </a:prstGeom>
        <a:blipFill>
          <a:blip r:embed="rId3"/>
          <a:stretch>
            <a:fillRect/>
          </a:stretch>
        </a:blipFill>
      </dsp:spPr>
      <dsp:style>
        <a:lnRef idx="1">
          <a:schemeClr val="lt1"/>
        </a:lnRef>
        <a:fillRef idx="1">
          <a:schemeClr val="accent1">
            <a:tint val="50000"/>
          </a:schemeClr>
        </a:fillRef>
        <a:effectRef idx="1">
          <a:scrgbClr r="0" g="0" b="0"/>
        </a:effectRef>
        <a:fontRef idx="minor"/>
      </dsp:style>
      <dsp:txXfrm>
        <a:off x="163016" y="3749377"/>
        <a:ext cx="1601216" cy="1304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251825" cy="1066800"/>
        <a:chOff x="0" y="0"/>
        <a:chExt cx="8251825" cy="1066800"/>
      </a:xfrm>
    </dsp:grpSpPr>
    <dsp:sp modelId="{111DEAC9-5D4C-4A6A-A44E-082A26F60596}">
      <dsp:nvSpPr>
        <dsp:cNvPr id="3" name="圆角矩形 2"/>
        <dsp:cNvSpPr/>
      </dsp:nvSpPr>
      <dsp:spPr bwMode="white">
        <a:xfrm>
          <a:off x="0" y="57333"/>
          <a:ext cx="1586889" cy="95213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t>电隔离体系结构设计</a:t>
          </a:r>
          <a:endParaRPr lang="zh-CN" altLang="en-US"/>
        </a:p>
      </dsp:txBody>
      <dsp:txXfrm>
        <a:off x="0" y="57333"/>
        <a:ext cx="1586889" cy="952134"/>
      </dsp:txXfrm>
    </dsp:sp>
    <dsp:sp modelId="{8A5CF0CE-3323-464D-9C63-05C1BDB053F5}">
      <dsp:nvSpPr>
        <dsp:cNvPr id="4" name="右箭头 3"/>
        <dsp:cNvSpPr/>
      </dsp:nvSpPr>
      <dsp:spPr bwMode="white">
        <a:xfrm>
          <a:off x="1736057" y="336626"/>
          <a:ext cx="336421" cy="39354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a:off x="1736057" y="336626"/>
        <a:ext cx="336421" cy="393549"/>
      </dsp:txXfrm>
    </dsp:sp>
    <dsp:sp modelId="{552FB8E7-A5FB-4CC3-94C3-CE0BDF19F9F1}">
      <dsp:nvSpPr>
        <dsp:cNvPr id="5" name="圆角矩形 4"/>
        <dsp:cNvSpPr/>
      </dsp:nvSpPr>
      <dsp:spPr bwMode="white">
        <a:xfrm>
          <a:off x="2221645" y="57333"/>
          <a:ext cx="1586889" cy="95213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t>结构的有限元分析</a:t>
          </a:r>
          <a:endParaRPr lang="zh-CN" altLang="en-US"/>
        </a:p>
      </dsp:txBody>
      <dsp:txXfrm>
        <a:off x="2221645" y="57333"/>
        <a:ext cx="1586889" cy="952134"/>
      </dsp:txXfrm>
    </dsp:sp>
    <dsp:sp modelId="{353C3794-50AA-4D44-83C9-CE28317C3317}">
      <dsp:nvSpPr>
        <dsp:cNvPr id="6" name="右箭头 5"/>
        <dsp:cNvSpPr/>
      </dsp:nvSpPr>
      <dsp:spPr bwMode="white">
        <a:xfrm>
          <a:off x="3957702" y="336626"/>
          <a:ext cx="336421" cy="39354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a:off x="3957702" y="336626"/>
        <a:ext cx="336421" cy="393549"/>
      </dsp:txXfrm>
    </dsp:sp>
    <dsp:sp modelId="{A1E15D63-E1FF-4A28-A04F-A2B65927BC31}">
      <dsp:nvSpPr>
        <dsp:cNvPr id="7" name="圆角矩形 6"/>
        <dsp:cNvSpPr/>
      </dsp:nvSpPr>
      <dsp:spPr bwMode="white">
        <a:xfrm>
          <a:off x="4443290" y="57333"/>
          <a:ext cx="1586889" cy="95213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t>预应力力学试验和分析</a:t>
          </a:r>
          <a:endParaRPr lang="en-US" altLang="zh-CN"/>
        </a:p>
      </dsp:txBody>
      <dsp:txXfrm>
        <a:off x="4443290" y="57333"/>
        <a:ext cx="1586889" cy="952134"/>
      </dsp:txXfrm>
    </dsp:sp>
    <dsp:sp modelId="{30033040-8234-4362-A3B8-E3C9CFA0591D}">
      <dsp:nvSpPr>
        <dsp:cNvPr id="8" name="右箭头 7"/>
        <dsp:cNvSpPr/>
      </dsp:nvSpPr>
      <dsp:spPr bwMode="white">
        <a:xfrm>
          <a:off x="6179347" y="336626"/>
          <a:ext cx="336421" cy="393549"/>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p>
      </dsp:txBody>
      <dsp:txXfrm>
        <a:off x="6179347" y="336626"/>
        <a:ext cx="336421" cy="393549"/>
      </dsp:txXfrm>
    </dsp:sp>
    <dsp:sp modelId="{A8F39402-0894-4391-AFA3-90EB448C425D}">
      <dsp:nvSpPr>
        <dsp:cNvPr id="9" name="圆角矩形 8"/>
        <dsp:cNvSpPr/>
      </dsp:nvSpPr>
      <dsp:spPr bwMode="white">
        <a:xfrm>
          <a:off x="6664936" y="57333"/>
          <a:ext cx="1586889" cy="95213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t>电隔离性能验证试验和分析</a:t>
          </a:r>
          <a:endParaRPr lang="zh-CN"/>
        </a:p>
      </dsp:txBody>
      <dsp:txXfrm>
        <a:off x="6664936" y="57333"/>
        <a:ext cx="1586889" cy="95213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282" y="1279287"/>
            <a:ext cx="6141182"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各位老师评委专家大家好，接下来我对自己的研究课题    进行汇报</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zh-CN" b="0" dirty="0">
                <a:latin typeface="Times New Roman" panose="02020603050405020304" pitchFamily="18" charset="0"/>
                <a:ea typeface="+mn-ea"/>
              </a:rPr>
              <a:t>新型电隔离锚固体系下的锚具在结构上和常规体系存在差异，需要</a:t>
            </a:r>
            <a:r>
              <a:rPr lang="zh-CN" altLang="en-US" dirty="0">
                <a:latin typeface="Times New Roman" panose="02020603050405020304" pitchFamily="18" charset="0"/>
                <a:ea typeface="宋体" panose="02010600030101010101" pitchFamily="2" charset="-122"/>
                <a:sym typeface="+mn-ea"/>
              </a:rPr>
              <a:t>对</a:t>
            </a:r>
            <a:r>
              <a:rPr lang="zh-CN" dirty="0">
                <a:latin typeface="Times New Roman" panose="02020603050405020304" pitchFamily="18" charset="0"/>
                <a:ea typeface="宋体" panose="02010600030101010101" pitchFamily="2" charset="-122"/>
                <a:sym typeface="+mn-ea"/>
              </a:rPr>
              <a:t>新型</a:t>
            </a:r>
            <a:r>
              <a:rPr lang="zh-CN" altLang="en-US" dirty="0">
                <a:latin typeface="Times New Roman" panose="02020603050405020304" pitchFamily="18" charset="0"/>
                <a:ea typeface="宋体" panose="02010600030101010101" pitchFamily="2" charset="-122"/>
                <a:sym typeface="+mn-ea"/>
              </a:rPr>
              <a:t>电隔离预应力锚固体系</a:t>
            </a:r>
            <a:r>
              <a:rPr lang="zh-CN" dirty="0">
                <a:latin typeface="Times New Roman" panose="02020603050405020304" pitchFamily="18" charset="0"/>
                <a:ea typeface="宋体" panose="02010600030101010101" pitchFamily="2" charset="-122"/>
                <a:sym typeface="+mn-ea"/>
              </a:rPr>
              <a:t>关键构件进行预应力试验研究，达到相应的预应力试验标准才能进行工程应用，</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通过电隔离性能试验验证新型电隔离体系的防腐和监测的有效性</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隔离垫的材料是什么</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前期也是进行了大量的文献调研并对自己研究课题的文献进行了系统的管理，通过调研梳理出国内有哪些大学、机构和研究者对于这一块的研究较多，哪些国内外高质量期刊对自己研究领域有帮助，后期也会持续</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最后，可以将论文的研究工作归纳为这样的技术路线，首先</a:t>
            </a:r>
            <a:endParaRPr lang="zh-CN" altLang="en-US"/>
          </a:p>
          <a:p>
            <a:r>
              <a:rPr lang="zh-CN" altLang="en-US"/>
              <a:t>按照该技术路线对论文研究工作作出计划，在不同的时间节点前完成相应的工作，形成研究闭环，最后完成论文</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以上就是我的硕士开题汇报内容，感谢各位老师和评委专家的倾听，请批评指正和提问</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接下来围绕这</a:t>
            </a:r>
            <a:r>
              <a:rPr lang="en-US" altLang="zh-CN" dirty="0"/>
              <a:t>5</a:t>
            </a:r>
            <a:r>
              <a:rPr lang="zh-CN" altLang="en-US" dirty="0"/>
              <a:t>个部分的内容对我的研究课题以及开题所做的工作进行汇报</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目前中长跨径桥梁、铁路桥梁的桥墩，核电站的安全壳以及</a:t>
            </a:r>
            <a:r>
              <a:rPr lang="en-US" altLang="zh-CN" sz="1200" kern="1200" dirty="0">
                <a:solidFill>
                  <a:schemeClr val="tx1"/>
                </a:solidFill>
                <a:effectLst/>
                <a:latin typeface="+mn-lt"/>
                <a:ea typeface="+mn-ea"/>
                <a:cs typeface="+mn-cs"/>
              </a:rPr>
              <a:t>LNG</a:t>
            </a:r>
            <a:r>
              <a:rPr lang="zh-CN" altLang="en-US" sz="1200" kern="1200" dirty="0">
                <a:solidFill>
                  <a:schemeClr val="tx1"/>
                </a:solidFill>
                <a:effectLst/>
                <a:latin typeface="+mn-lt"/>
                <a:ea typeface="+mn-ea"/>
                <a:cs typeface="+mn-cs"/>
              </a:rPr>
              <a:t>储罐的外层都由预应力混凝土结构构成的，作为主要的受力部件，预应力混凝土结构主要由锚具、预应力筋、钢筋和混凝土构成，而其中的</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2018</a:t>
            </a:r>
            <a:r>
              <a:rPr lang="zh-CN" altLang="en-US" sz="1200" kern="1200" dirty="0">
                <a:solidFill>
                  <a:schemeClr val="tx1"/>
                </a:solidFill>
                <a:effectLst/>
                <a:latin typeface="+mn-lt"/>
                <a:ea typeface="+mn-ea"/>
                <a:cs typeface="+mn-cs"/>
              </a:rPr>
              <a:t>年意大利莫兰迪高架桥发生了严重的垮塌事故，调查人员发现了断裂梁板中腐蚀严重的预应力筋和锚具，事故警示人们应该对预应力混凝土结构进行良好的腐蚀防护措施并对结构的健康状况进行长期的监测</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主要有</a:t>
            </a:r>
            <a:r>
              <a:rPr lang="en-US" altLang="zh-CN" dirty="0"/>
              <a:t>4</a:t>
            </a:r>
            <a:r>
              <a:rPr lang="zh-CN" altLang="en-US" dirty="0"/>
              <a:t>种，第</a:t>
            </a:r>
            <a:r>
              <a:rPr lang="en-US" altLang="zh-CN" dirty="0"/>
              <a:t>1</a:t>
            </a:r>
            <a:r>
              <a:rPr lang="zh-CN" altLang="en-US" dirty="0"/>
              <a:t>种</a:t>
            </a:r>
            <a:r>
              <a:rPr lang="zh-CN" altLang="en-US" dirty="0"/>
              <a:t>是在预应力筋和锚具表面添加防腐工艺。。。最后一种是阴极保护法，主要有外加电流的阴极保护和牺牲阳极的阴极保护法</a:t>
            </a:r>
            <a:endParaRPr lang="en-US" altLang="zh-CN" dirty="0"/>
          </a:p>
          <a:p>
            <a:r>
              <a:rPr lang="zh-CN" altLang="en-US" dirty="0"/>
              <a:t>预应力混凝土结构的腐蚀检测方法主要也是有</a:t>
            </a:r>
            <a:r>
              <a:rPr lang="en-US" altLang="zh-CN" dirty="0"/>
              <a:t>4</a:t>
            </a:r>
            <a:r>
              <a:rPr lang="zh-CN" altLang="en-US" dirty="0"/>
              <a:t>种，这几种检测方法在实验室环境下有不错的效果，但是实地应用效果却不好，而且</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为了解决预应力混凝土结构的腐蚀问题并对结构的耐久性进行监测，国外提出了一种</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将电隔离防护技术应用于岩土锚固领域，提出了</a:t>
            </a:r>
            <a:endParaRPr lang="en-US" altLang="zh-CN" dirty="0"/>
          </a:p>
          <a:p>
            <a:r>
              <a:rPr lang="zh-CN" altLang="en-US" dirty="0"/>
              <a:t>组成的电隔离体系，但是该体系的复合型锚垫板由于制造会造成环境污染已经价格高昂等问题已经被摒弃</a:t>
            </a:r>
            <a:endParaRPr lang="en-US" altLang="zh-CN" dirty="0"/>
          </a:p>
          <a:p>
            <a:r>
              <a:rPr lang="zh-CN" altLang="en-US" dirty="0"/>
              <a:t>左海宁等人与</a:t>
            </a:r>
            <a:r>
              <a:rPr lang="en-US" altLang="zh-CN" dirty="0"/>
              <a:t>2020</a:t>
            </a:r>
            <a:r>
              <a:rPr lang="zh-CN" altLang="en-US" dirty="0"/>
              <a:t>年对应用电隔离防护技术的锚固体系进行了性能验证，试验结果表明其防护等级满足预应力国际标准提出的</a:t>
            </a:r>
            <a:r>
              <a:rPr lang="en-US" altLang="zh-CN" dirty="0"/>
              <a:t>PL3</a:t>
            </a:r>
            <a:r>
              <a:rPr lang="zh-CN" altLang="en-US" dirty="0"/>
              <a:t>防护级别</a:t>
            </a:r>
            <a:endParaRPr lang="zh-CN" altLang="en-US" dirty="0"/>
          </a:p>
          <a:p>
            <a:r>
              <a:rPr lang="en-US" altLang="zh-CN" dirty="0"/>
              <a:t>2018</a:t>
            </a:r>
            <a:r>
              <a:rPr lang="zh-CN" altLang="en-US" dirty="0"/>
              <a:t>年建成通车的港珠澳大桥</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意大利的铁路桥梁建筑施工也明确指出必须使用电隔离锚固体系</a:t>
            </a:r>
            <a:endParaRPr lang="zh-CN" altLang="en-US" dirty="0"/>
          </a:p>
          <a:p>
            <a:r>
              <a:rPr lang="zh-CN" altLang="en-US" dirty="0"/>
              <a:t>监测周期预应力筋和锚具的健康状况进行记录，试验结果表明其监测阻抗值在周期内呈现一定的规律，证明了利用测量的阻抗值来反映结构的健康状况是可行的</a:t>
            </a:r>
            <a:endParaRPr lang="en-US" altLang="zh-CN" dirty="0"/>
          </a:p>
          <a:p>
            <a:r>
              <a:rPr lang="zh-CN" altLang="en-US" dirty="0"/>
              <a:t>教授在</a:t>
            </a:r>
            <a:r>
              <a:rPr lang="en-US" altLang="zh-CN" dirty="0"/>
              <a:t>2020</a:t>
            </a:r>
            <a:r>
              <a:rPr lang="zh-CN" altLang="en-US" dirty="0"/>
              <a:t>年</a:t>
            </a:r>
            <a:r>
              <a:rPr lang="en-US" altLang="zh-CN" dirty="0"/>
              <a:t>BE</a:t>
            </a:r>
            <a:r>
              <a:rPr lang="zh-CN" altLang="en-US" dirty="0"/>
              <a:t>杂志发表的文章详细介绍了</a:t>
            </a:r>
            <a:r>
              <a:rPr lang="en-US" altLang="zh-CN" dirty="0"/>
              <a:t>2018</a:t>
            </a:r>
            <a:r>
              <a:rPr lang="zh-CN" altLang="en-US" dirty="0"/>
              <a:t>年</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总结来讲</a:t>
            </a:r>
            <a:endParaRPr lang="zh-CN" altLang="en-US" dirty="0"/>
          </a:p>
          <a:p>
            <a:r>
              <a:rPr lang="zh-CN" altLang="en-US" dirty="0"/>
              <a:t>开展该课题的研究，</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然后本课题的研究目标为</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0" y="1122363"/>
            <a:ext cx="91449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150" y="3602038"/>
            <a:ext cx="9144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83" y="365125"/>
            <a:ext cx="10516635"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10560" y="274638"/>
            <a:ext cx="10972801" cy="1143000"/>
          </a:xfrm>
          <a:prstGeom prst="rect">
            <a:avLst/>
          </a:prstGeom>
        </p:spPr>
        <p:txBody>
          <a:bodyPr/>
          <a:lstStyle/>
          <a:p>
            <a:r>
              <a:rPr lang="zh-TW" altLang="en-US"/>
              <a:t>按一下以編輯母片標題樣式</a:t>
            </a:r>
            <a:endParaRPr lang="zh-TW" altLang="en-US"/>
          </a:p>
        </p:txBody>
      </p:sp>
      <p:sp>
        <p:nvSpPr>
          <p:cNvPr id="3" name="內容版面配置區 2"/>
          <p:cNvSpPr>
            <a:spLocks noGrp="1"/>
          </p:cNvSpPr>
          <p:nvPr>
            <p:ph idx="1"/>
          </p:nvPr>
        </p:nvSpPr>
        <p:spPr>
          <a:xfrm>
            <a:off x="610560" y="1600201"/>
            <a:ext cx="10972801" cy="4525963"/>
          </a:xfrm>
          <a:prstGeom prst="rect">
            <a:avLst/>
          </a:prstGeom>
        </p:spPr>
        <p:txBody>
          <a:body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228600"/>
            <a:ext cx="11387667"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hasCustomPrompt="1"/>
          </p:nvPr>
        </p:nvSpPr>
        <p:spPr>
          <a:xfrm>
            <a:off x="812800" y="1600200"/>
            <a:ext cx="5334000" cy="4498975"/>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350000" y="1600200"/>
            <a:ext cx="5334000" cy="4498975"/>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397934" y="6245225"/>
            <a:ext cx="3052233"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1367" y="6245225"/>
            <a:ext cx="38608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3368" y="6245225"/>
            <a:ext cx="3052233" cy="476250"/>
          </a:xfrm>
        </p:spPr>
        <p:txBody>
          <a:bodyPr/>
          <a:lstStyle>
            <a:lvl1pPr>
              <a:defRPr/>
            </a:lvl1pPr>
          </a:lstStyle>
          <a:p>
            <a:fld id="{41C36C74-D7D1-45F0-AB40-8D821714F54C}"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pic>
        <p:nvPicPr>
          <p:cNvPr id="7" name="Picture 5" descr="C:\Documents and Settings\Administrator\桌面\08.png"/>
          <p:cNvPicPr>
            <a:picLocks noChangeAspect="1" noChangeArrowheads="1"/>
          </p:cNvPicPr>
          <p:nvPr userDrawn="1"/>
        </p:nvPicPr>
        <p:blipFill>
          <a:blip r:embed="rId2" cstate="print"/>
          <a:srcRect/>
          <a:stretch>
            <a:fillRect/>
          </a:stretch>
        </p:blipFill>
        <p:spPr bwMode="auto">
          <a:xfrm>
            <a:off x="0" y="6324600"/>
            <a:ext cx="12192000" cy="323657"/>
          </a:xfrm>
          <a:prstGeom prst="rect">
            <a:avLst/>
          </a:prstGeom>
          <a:noFill/>
        </p:spPr>
      </p:pic>
      <p:pic>
        <p:nvPicPr>
          <p:cNvPr id="8" name="Picture 2" descr="C:\Documents and Settings\Administrator\桌面\06.png"/>
          <p:cNvPicPr>
            <a:picLocks noChangeAspect="1" noChangeArrowheads="1"/>
          </p:cNvPicPr>
          <p:nvPr userDrawn="1"/>
        </p:nvPicPr>
        <p:blipFill>
          <a:blip r:embed="rId3" cstate="print"/>
          <a:srcRect/>
          <a:stretch>
            <a:fillRect/>
          </a:stretch>
        </p:blipFill>
        <p:spPr bwMode="auto">
          <a:xfrm>
            <a:off x="3175" y="0"/>
            <a:ext cx="12188825" cy="761484"/>
          </a:xfrm>
          <a:prstGeom prst="rect">
            <a:avLst/>
          </a:prstGeom>
          <a:noFill/>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4649" y="26500"/>
            <a:ext cx="583162" cy="680356"/>
          </a:xfrm>
          <a:prstGeom prst="rect">
            <a:avLst/>
          </a:prstGeom>
        </p:spPr>
      </p:pic>
      <p:sp>
        <p:nvSpPr>
          <p:cNvPr id="2" name="标题 1"/>
          <p:cNvSpPr>
            <a:spLocks noGrp="1"/>
          </p:cNvSpPr>
          <p:nvPr>
            <p:ph type="title"/>
          </p:nvPr>
        </p:nvSpPr>
        <p:spPr>
          <a:xfrm>
            <a:off x="838283" y="-236538"/>
            <a:ext cx="10516635" cy="1325563"/>
          </a:xfrm>
        </p:spPr>
        <p:txBody>
          <a:bodyPr>
            <a:normAutofit/>
          </a:bodyPr>
          <a:lstStyle>
            <a:lvl1pPr>
              <a:defRPr sz="3600" b="1">
                <a:solidFill>
                  <a:srgbClr val="CC9933"/>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2" y="1709738"/>
            <a:ext cx="10516635"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932" y="4589463"/>
            <a:ext cx="1051663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83" y="1825625"/>
            <a:ext cx="518211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808" y="1825625"/>
            <a:ext cx="518211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1" y="365125"/>
            <a:ext cx="10516635"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891" y="1778438"/>
            <a:ext cx="487405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891" y="2665379"/>
            <a:ext cx="487405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7554" y="1778438"/>
            <a:ext cx="4898058"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7554" y="2665379"/>
            <a:ext cx="4898058"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6" name="Picture 2" descr="C:\Documents and Settings\Administrator\桌面\06.png"/>
          <p:cNvPicPr>
            <a:picLocks noChangeAspect="1" noChangeArrowheads="1"/>
          </p:cNvPicPr>
          <p:nvPr userDrawn="1"/>
        </p:nvPicPr>
        <p:blipFill>
          <a:blip r:embed="rId2" cstate="print"/>
          <a:srcRect/>
          <a:stretch>
            <a:fillRect/>
          </a:stretch>
        </p:blipFill>
        <p:spPr bwMode="auto">
          <a:xfrm>
            <a:off x="3175" y="0"/>
            <a:ext cx="12188825" cy="761484"/>
          </a:xfrm>
          <a:prstGeom prst="rect">
            <a:avLst/>
          </a:prstGeom>
          <a:noFill/>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4649" y="26500"/>
            <a:ext cx="583162" cy="680356"/>
          </a:xfrm>
          <a:prstGeom prst="rect">
            <a:avLst/>
          </a:prstGeom>
        </p:spPr>
      </p:pic>
      <p:sp>
        <p:nvSpPr>
          <p:cNvPr id="2" name="标题 1"/>
          <p:cNvSpPr>
            <a:spLocks noGrp="1"/>
          </p:cNvSpPr>
          <p:nvPr>
            <p:ph type="title"/>
          </p:nvPr>
        </p:nvSpPr>
        <p:spPr>
          <a:xfrm>
            <a:off x="1082588" y="-207247"/>
            <a:ext cx="10516635" cy="1325563"/>
          </a:xfrm>
        </p:spPr>
        <p:txBody>
          <a:bodyPr>
            <a:normAutofit/>
          </a:bodyPr>
          <a:lstStyle>
            <a:lvl1pPr>
              <a:defRPr sz="3600">
                <a:solidFill>
                  <a:srgbClr val="CC9933"/>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7" name="图片 6" descr="0000"/>
          <p:cNvPicPr>
            <a:picLocks noChangeAspect="1"/>
          </p:cNvPicPr>
          <p:nvPr userDrawn="1"/>
        </p:nvPicPr>
        <p:blipFill>
          <a:blip r:embed="rId2" cstate="print"/>
          <a:stretch>
            <a:fillRect/>
          </a:stretch>
        </p:blipFill>
        <p:spPr>
          <a:xfrm>
            <a:off x="0" y="90854"/>
            <a:ext cx="12254865" cy="6894830"/>
          </a:xfrm>
          <a:prstGeom prst="rect">
            <a:avLst/>
          </a:prstGeom>
        </p:spPr>
      </p:pic>
      <p:pic>
        <p:nvPicPr>
          <p:cNvPr id="8" name="图片 7" descr="0000"/>
          <p:cNvPicPr>
            <a:picLocks noChangeAspect="1"/>
          </p:cNvPicPr>
          <p:nvPr userDrawn="1"/>
        </p:nvPicPr>
        <p:blipFill>
          <a:blip r:embed="rId3" cstate="print"/>
          <a:stretch>
            <a:fillRect/>
          </a:stretch>
        </p:blipFill>
        <p:spPr>
          <a:xfrm>
            <a:off x="2566035" y="3144520"/>
            <a:ext cx="7098665" cy="148463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416575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698" y="457201"/>
            <a:ext cx="6172808"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871" y="2057400"/>
            <a:ext cx="416575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5759" y="365125"/>
            <a:ext cx="2629159"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83" y="365125"/>
            <a:ext cx="7735062"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83" y="365125"/>
            <a:ext cx="10516635"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83" y="1825625"/>
            <a:ext cx="10516635"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83" y="6356350"/>
            <a:ext cx="274347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998" y="6356350"/>
            <a:ext cx="41152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448" y="6356350"/>
            <a:ext cx="274347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5.png"/><Relationship Id="rId1" Type="http://schemas.openxmlformats.org/officeDocument/2006/relationships/image" Target="../media/image34.png"/></Relationships>
</file>

<file path=ppt/slides/_rels/slide12.xml.rels><?xml version="1.0" encoding="UTF-8" standalone="yes"?>
<Relationships xmlns="http://schemas.openxmlformats.org/package/2006/relationships"><Relationship Id="rId9" Type="http://schemas.microsoft.com/office/2007/relationships/diagramDrawing" Target="../diagrams/drawing2.xml"/><Relationship Id="rId8" Type="http://schemas.openxmlformats.org/officeDocument/2006/relationships/diagramColors" Target="../diagrams/colors2.xml"/><Relationship Id="rId7" Type="http://schemas.openxmlformats.org/officeDocument/2006/relationships/diagramQuickStyle" Target="../diagrams/quickStyle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jpeg"/><Relationship Id="rId11" Type="http://schemas.openxmlformats.org/officeDocument/2006/relationships/notesSlide" Target="../notesSlides/notesSlide11.xml"/><Relationship Id="rId10" Type="http://schemas.openxmlformats.org/officeDocument/2006/relationships/slideLayout" Target="../slideLayouts/slideLayout6.xml"/><Relationship Id="rId1" Type="http://schemas.openxmlformats.org/officeDocument/2006/relationships/image" Target="../media/image36.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6.xml"/><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6.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vmlDrawing" Target="../drawings/vmlDrawing1.vml"/><Relationship Id="rId7" Type="http://schemas.openxmlformats.org/officeDocument/2006/relationships/slideLayout" Target="../slideLayouts/slideLayout6.xml"/><Relationship Id="rId6" Type="http://schemas.openxmlformats.org/officeDocument/2006/relationships/image" Target="../media/image45.wmf"/><Relationship Id="rId5" Type="http://schemas.openxmlformats.org/officeDocument/2006/relationships/oleObject" Target="../embeddings/oleObject3.bin"/><Relationship Id="rId4" Type="http://schemas.openxmlformats.org/officeDocument/2006/relationships/image" Target="../media/image44.wmf"/><Relationship Id="rId3" Type="http://schemas.openxmlformats.org/officeDocument/2006/relationships/oleObject" Target="../embeddings/oleObject2.bin"/><Relationship Id="rId2" Type="http://schemas.openxmlformats.org/officeDocument/2006/relationships/image" Target="../media/image43.wmf"/><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6.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6.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15.jpe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png"/><Relationship Id="rId10" Type="http://schemas.openxmlformats.org/officeDocument/2006/relationships/notesSlide" Target="../notesSlides/notesSlide3.xml"/><Relationship Id="rId1" Type="http://schemas.openxmlformats.org/officeDocument/2006/relationships/image" Target="../media/image8.jpe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6.xml"/><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6.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6.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6.xml"/><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image" Target="../media/image26.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jpe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6.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0000"/>
          <p:cNvPicPr>
            <a:picLocks noChangeAspect="1"/>
          </p:cNvPicPr>
          <p:nvPr/>
        </p:nvPicPr>
        <p:blipFill>
          <a:blip r:embed="rId1" cstate="print"/>
          <a:stretch>
            <a:fillRect/>
          </a:stretch>
        </p:blipFill>
        <p:spPr>
          <a:xfrm>
            <a:off x="0" y="90854"/>
            <a:ext cx="12254865" cy="6894830"/>
          </a:xfrm>
          <a:prstGeom prst="rect">
            <a:avLst/>
          </a:prstGeom>
        </p:spPr>
      </p:pic>
      <p:cxnSp>
        <p:nvCxnSpPr>
          <p:cNvPr id="20" name="直接连接符 19"/>
          <p:cNvCxnSpPr/>
          <p:nvPr/>
        </p:nvCxnSpPr>
        <p:spPr>
          <a:xfrm>
            <a:off x="5361305" y="103314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13"/>
          <p:cNvSpPr txBox="1"/>
          <p:nvPr/>
        </p:nvSpPr>
        <p:spPr>
          <a:xfrm>
            <a:off x="8816340" y="5513705"/>
            <a:ext cx="2811780" cy="303530"/>
          </a:xfrm>
          <a:prstGeom prst="rect">
            <a:avLst/>
          </a:prstGeom>
          <a:noFill/>
        </p:spPr>
        <p:txBody>
          <a:bodyPr wrap="none" rtlCol="0">
            <a:spAutoFit/>
          </a:bodyPr>
          <a:lstStyle/>
          <a:p>
            <a:pPr algn="l"/>
            <a:r>
              <a:rPr lang="zh-CN" altLang="en-US" sz="1380" dirty="0">
                <a:latin typeface="微软雅黑" panose="020B0503020204020204" pitchFamily="34" charset="-122"/>
                <a:ea typeface="微软雅黑" panose="020B0503020204020204" pitchFamily="34" charset="-122"/>
              </a:rPr>
              <a:t>电子科技大学机械与电气工程学院</a:t>
            </a:r>
            <a:endParaRPr lang="zh-CN" altLang="en-US" sz="1380" dirty="0">
              <a:latin typeface="微软雅黑" panose="020B0503020204020204" pitchFamily="34" charset="-122"/>
              <a:ea typeface="微软雅黑" panose="020B0503020204020204" pitchFamily="34" charset="-122"/>
            </a:endParaRPr>
          </a:p>
        </p:txBody>
      </p:sp>
      <p:sp>
        <p:nvSpPr>
          <p:cNvPr id="26" name="文本框 15"/>
          <p:cNvSpPr txBox="1"/>
          <p:nvPr/>
        </p:nvSpPr>
        <p:spPr>
          <a:xfrm>
            <a:off x="8820150" y="5761355"/>
            <a:ext cx="2880360" cy="232410"/>
          </a:xfrm>
          <a:prstGeom prst="rect">
            <a:avLst/>
          </a:prstGeom>
          <a:noFill/>
        </p:spPr>
        <p:txBody>
          <a:bodyPr wrap="square" rtlCol="0">
            <a:spAutoFit/>
          </a:bodyPr>
          <a:lstStyle/>
          <a:p>
            <a:r>
              <a:rPr lang="zh-CN" altLang="en-US" sz="920" dirty="0">
                <a:latin typeface="微软雅黑" panose="020B0503020204020204" pitchFamily="34" charset="-122"/>
                <a:ea typeface="微软雅黑" panose="020B0503020204020204" pitchFamily="34" charset="-122"/>
              </a:rPr>
              <a:t>School of Mechanical and Electrical Engineering</a:t>
            </a:r>
            <a:endParaRPr lang="zh-CN" altLang="en-US" sz="920" dirty="0">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8735060" y="5420360"/>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图片 27" descr="0000"/>
          <p:cNvPicPr>
            <a:picLocks noChangeAspect="1"/>
          </p:cNvPicPr>
          <p:nvPr/>
        </p:nvPicPr>
        <p:blipFill>
          <a:blip r:embed="rId2" cstate="print"/>
          <a:stretch>
            <a:fillRect/>
          </a:stretch>
        </p:blipFill>
        <p:spPr>
          <a:xfrm>
            <a:off x="2566035" y="3144520"/>
            <a:ext cx="7098665" cy="1484630"/>
          </a:xfrm>
          <a:prstGeom prst="rect">
            <a:avLst/>
          </a:prstGeom>
        </p:spPr>
      </p:pic>
      <p:sp>
        <p:nvSpPr>
          <p:cNvPr id="29" name="文本框 17"/>
          <p:cNvSpPr txBox="1"/>
          <p:nvPr/>
        </p:nvSpPr>
        <p:spPr>
          <a:xfrm>
            <a:off x="7856220" y="6226175"/>
            <a:ext cx="1802765" cy="229870"/>
          </a:xfrm>
          <a:prstGeom prst="rect">
            <a:avLst/>
          </a:prstGeom>
          <a:noFill/>
        </p:spPr>
        <p:txBody>
          <a:bodyPr wrap="square" rtlCol="0">
            <a:spAutoFit/>
          </a:bodyPr>
          <a:lstStyle/>
          <a:p>
            <a:pPr algn="dist"/>
            <a:r>
              <a:rPr lang="zh-CN" altLang="en-US" sz="900">
                <a:solidFill>
                  <a:srgbClr val="183884"/>
                </a:solidFill>
                <a:latin typeface="方正兰亭粗黑简体" panose="02000000000000000000" charset="-122"/>
                <a:ea typeface="方正兰亭粗黑简体" panose="02000000000000000000" charset="-122"/>
              </a:rPr>
              <a:t>www.smee.uestc.edu.cn</a:t>
            </a:r>
            <a:endParaRPr lang="zh-CN" altLang="en-US" sz="900">
              <a:solidFill>
                <a:srgbClr val="183884"/>
              </a:solidFill>
              <a:latin typeface="方正兰亭粗黑简体" panose="02000000000000000000" charset="-122"/>
              <a:ea typeface="方正兰亭粗黑简体" panose="02000000000000000000" charset="-122"/>
            </a:endParaRPr>
          </a:p>
        </p:txBody>
      </p:sp>
      <p:pic>
        <p:nvPicPr>
          <p:cNvPr id="30" name="图片 29" descr="00001"/>
          <p:cNvPicPr>
            <a:picLocks noChangeAspect="1"/>
          </p:cNvPicPr>
          <p:nvPr/>
        </p:nvPicPr>
        <p:blipFill>
          <a:blip r:embed="rId3" cstate="print"/>
          <a:stretch>
            <a:fillRect/>
          </a:stretch>
        </p:blipFill>
        <p:spPr>
          <a:xfrm>
            <a:off x="3824605" y="1122680"/>
            <a:ext cx="3456305" cy="3593465"/>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3274" y="5311438"/>
            <a:ext cx="751691" cy="876973"/>
          </a:xfrm>
          <a:prstGeom prst="rect">
            <a:avLst/>
          </a:prstGeom>
        </p:spPr>
      </p:pic>
      <p:sp>
        <p:nvSpPr>
          <p:cNvPr id="13" name="文本框 8"/>
          <p:cNvSpPr txBox="1">
            <a:spLocks noChangeArrowheads="1"/>
          </p:cNvSpPr>
          <p:nvPr/>
        </p:nvSpPr>
        <p:spPr bwMode="auto">
          <a:xfrm>
            <a:off x="1852507" y="2781607"/>
            <a:ext cx="8549850" cy="645160"/>
          </a:xfrm>
          <a:prstGeom prst="rect">
            <a:avLst/>
          </a:prstGeom>
          <a:noFill/>
          <a:ln w="9525">
            <a:noFill/>
            <a:miter lim="800000"/>
          </a:ln>
        </p:spPr>
        <p:txBody>
          <a:bodyPr wrap="square">
            <a:spAutoFit/>
          </a:bodyPr>
          <a:lstStyle/>
          <a:p>
            <a:pPr algn="ctr"/>
            <a:r>
              <a:rPr lang="zh-CN" altLang="en-US" sz="36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rPr>
              <a:t>新型电隔离预应力锚固体系性能研究</a:t>
            </a:r>
            <a:endParaRPr lang="zh-CN" altLang="en-US" sz="36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9"/>
          <p:cNvSpPr txBox="1"/>
          <p:nvPr/>
        </p:nvSpPr>
        <p:spPr>
          <a:xfrm>
            <a:off x="7443470" y="4135755"/>
            <a:ext cx="3973195" cy="101473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答辩人：施杰越</a:t>
            </a:r>
            <a:endParaRPr lang="zh-CN" altLang="en-US"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指导教师：李坚 教授</a:t>
            </a:r>
            <a:endParaRPr lang="zh-CN" altLang="en-US"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校外导师：邹易清 博士后（高工）</a:t>
            </a:r>
            <a:endParaRPr lang="zh-CN" altLang="en-US" sz="2000" b="1" dirty="0">
              <a:latin typeface="微软雅黑" panose="020B0503020204020204" pitchFamily="34" charset="-122"/>
              <a:ea typeface="微软雅黑" panose="020B0503020204020204" pitchFamily="34" charset="-122"/>
            </a:endParaRPr>
          </a:p>
        </p:txBody>
      </p:sp>
      <p:sp>
        <p:nvSpPr>
          <p:cNvPr id="3" name="文本框 8"/>
          <p:cNvSpPr txBox="1">
            <a:spLocks noChangeArrowheads="1"/>
          </p:cNvSpPr>
          <p:nvPr/>
        </p:nvSpPr>
        <p:spPr bwMode="auto">
          <a:xfrm>
            <a:off x="2867237" y="3516937"/>
            <a:ext cx="8549850" cy="460375"/>
          </a:xfrm>
          <a:prstGeom prst="rect">
            <a:avLst/>
          </a:prstGeom>
          <a:noFill/>
          <a:ln w="9525">
            <a:noFill/>
            <a:miter lim="800000"/>
          </a:ln>
        </p:spPr>
        <p:txBody>
          <a:bodyPr wrap="square">
            <a:spAutoFit/>
          </a:bodyPr>
          <a:lstStyle/>
          <a:p>
            <a:pPr algn="r"/>
            <a:r>
              <a:rPr lang="zh-CN" altLang="zh-CN" sz="24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rPr>
              <a:t>电子科技大学硕士研究生开题答辩</a:t>
            </a:r>
            <a:endParaRPr lang="zh-CN" altLang="zh-CN" sz="24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197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预应力混凝土结构腐蚀机理和电隔离防护原理分析</a:t>
            </a:r>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61297" y="1901184"/>
            <a:ext cx="9013825" cy="4246245"/>
          </a:xfrm>
          <a:prstGeom prst="rect">
            <a:avLst/>
          </a:prstGeom>
          <a:noFill/>
          <a:ln w="9525">
            <a:noFill/>
          </a:ln>
        </p:spPr>
        <p:txBody>
          <a:bodyPr wrap="square">
            <a:spAutoFit/>
          </a:bodyPr>
          <a:lstStyle/>
          <a:p>
            <a:pPr indent="0" algn="l" fontAlgn="auto">
              <a:lnSpc>
                <a:spcPct val="150000"/>
              </a:lnSpc>
            </a:pPr>
            <a:r>
              <a:rPr lang="en-US" altLang="zh-CN" b="0" dirty="0">
                <a:latin typeface="Times New Roman" panose="02020603050405020304" pitchFamily="18" charset="0"/>
                <a:ea typeface="宋体" panose="02010600030101010101" pitchFamily="2" charset="-122"/>
              </a:rPr>
              <a:t>1.</a:t>
            </a:r>
            <a:r>
              <a:rPr lang="zh-CN" b="0" dirty="0">
                <a:latin typeface="Times New Roman" panose="02020603050405020304" pitchFamily="18" charset="0"/>
                <a:ea typeface="宋体" panose="02010600030101010101" pitchFamily="2" charset="-122"/>
              </a:rPr>
              <a:t>查阅国内外相关文献，得到预应力构件遭受周围环境的氯化物、杂散电流的侵蚀机理；提取影响预应力构件腐蚀进展的关键特征参量；</a:t>
            </a:r>
            <a:endParaRPr lang="en-US" altLang="zh-CN" b="0" dirty="0">
              <a:latin typeface="Times New Roman" panose="02020603050405020304" pitchFamily="18" charset="0"/>
              <a:ea typeface="宋体" panose="02010600030101010101" pitchFamily="2" charset="-122"/>
            </a:endParaRPr>
          </a:p>
          <a:p>
            <a:pPr indent="0" algn="l" fontAlgn="auto">
              <a:lnSpc>
                <a:spcPct val="150000"/>
              </a:lnSpc>
            </a:pPr>
            <a:endParaRPr lang="zh-CN" b="0" dirty="0">
              <a:latin typeface="Times New Roman" panose="02020603050405020304" pitchFamily="18" charset="0"/>
              <a:ea typeface="宋体" panose="02010600030101010101" pitchFamily="2" charset="-122"/>
            </a:endParaRPr>
          </a:p>
          <a:p>
            <a:pPr indent="0" algn="l" fontAlgn="auto">
              <a:lnSpc>
                <a:spcPct val="150000"/>
              </a:lnSpc>
            </a:pPr>
            <a:r>
              <a:rPr lang="en-US" altLang="zh-CN" b="0" dirty="0">
                <a:latin typeface="Times New Roman" panose="02020603050405020304" pitchFamily="18" charset="0"/>
                <a:ea typeface="宋体" panose="02010600030101010101" pitchFamily="2" charset="-122"/>
              </a:rPr>
              <a:t>2.</a:t>
            </a:r>
            <a:r>
              <a:rPr lang="zh-CN" b="0" dirty="0">
                <a:latin typeface="Times New Roman" panose="02020603050405020304" pitchFamily="18" charset="0"/>
                <a:ea typeface="宋体" panose="02010600030101010101" pitchFamily="2" charset="-122"/>
              </a:rPr>
              <a:t>查阅国外电隔离预应力体系相关技术标准和工程案例，对电隔离防护原理进行分析；</a:t>
            </a:r>
            <a:endParaRPr lang="en-US" altLang="zh-CN" b="0" dirty="0">
              <a:latin typeface="Times New Roman" panose="02020603050405020304" pitchFamily="18" charset="0"/>
              <a:ea typeface="宋体" panose="02010600030101010101" pitchFamily="2" charset="-122"/>
            </a:endParaRPr>
          </a:p>
          <a:p>
            <a:pPr indent="0" algn="l" fontAlgn="auto">
              <a:lnSpc>
                <a:spcPct val="150000"/>
              </a:lnSpc>
            </a:pPr>
            <a:endParaRPr lang="zh-CN" b="0" dirty="0">
              <a:latin typeface="Times New Roman" panose="02020603050405020304" pitchFamily="18" charset="0"/>
              <a:ea typeface="宋体" panose="02010600030101010101" pitchFamily="2" charset="-122"/>
            </a:endParaRPr>
          </a:p>
          <a:p>
            <a:pPr indent="0" algn="l" fontAlgn="auto">
              <a:lnSpc>
                <a:spcPct val="150000"/>
              </a:lnSpc>
            </a:pPr>
            <a:r>
              <a:rPr lang="en-US" altLang="zh-CN" dirty="0">
                <a:latin typeface="Times New Roman" panose="02020603050405020304" pitchFamily="18" charset="0"/>
                <a:ea typeface="宋体" panose="02010600030101010101" pitchFamily="2" charset="-122"/>
              </a:rPr>
              <a:t>3</a:t>
            </a:r>
            <a:r>
              <a:rPr lang="en-US" altLang="zh-CN" b="0" dirty="0">
                <a:latin typeface="Times New Roman" panose="02020603050405020304" pitchFamily="18" charset="0"/>
                <a:ea typeface="宋体" panose="02010600030101010101" pitchFamily="2" charset="-122"/>
              </a:rPr>
              <a:t>.</a:t>
            </a:r>
            <a:r>
              <a:rPr lang="zh-CN" b="0" dirty="0">
                <a:latin typeface="Times New Roman" panose="02020603050405020304" pitchFamily="18" charset="0"/>
                <a:ea typeface="宋体" panose="02010600030101010101" pitchFamily="2" charset="-122"/>
              </a:rPr>
              <a:t>建立电隔离预应力体系等效电路模型，为电隔离监测提供理论依据</a:t>
            </a:r>
            <a:r>
              <a:rPr lang="zh-CN" altLang="en-US"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pPr indent="0" algn="l" fontAlgn="auto">
              <a:lnSpc>
                <a:spcPct val="150000"/>
              </a:lnSpc>
            </a:pPr>
            <a:endParaRPr lang="en-US" altLang="zh-CN" b="0" dirty="0">
              <a:latin typeface="Times New Roman" panose="02020603050405020304" pitchFamily="18" charset="0"/>
              <a:ea typeface="宋体" panose="02010600030101010101" pitchFamily="2" charset="-122"/>
            </a:endParaRPr>
          </a:p>
          <a:p>
            <a:pPr>
              <a:lnSpc>
                <a:spcPct val="150000"/>
              </a:lnSpc>
            </a:pPr>
            <a:r>
              <a:rPr lang="en-US" altLang="zh-CN" dirty="0">
                <a:latin typeface="Times New Roman" panose="02020603050405020304" pitchFamily="18" charset="0"/>
              </a:rPr>
              <a:t>4.</a:t>
            </a:r>
            <a:r>
              <a:rPr lang="zh-CN" altLang="zh-CN" dirty="0">
                <a:latin typeface="Times New Roman" panose="02020603050405020304" pitchFamily="18" charset="0"/>
              </a:rPr>
              <a:t>对现有密封防腐</a:t>
            </a:r>
            <a:r>
              <a:rPr lang="zh-CN" altLang="en-US" dirty="0">
                <a:latin typeface="Times New Roman" panose="02020603050405020304" pitchFamily="18" charset="0"/>
              </a:rPr>
              <a:t>技术</a:t>
            </a:r>
            <a:r>
              <a:rPr lang="zh-CN" altLang="zh-CN" dirty="0">
                <a:latin typeface="Times New Roman" panose="02020603050405020304" pitchFamily="18" charset="0"/>
              </a:rPr>
              <a:t>进行调研，在常规锚具体系的基础上，结合国外现有电隔离体系，确定新型电隔离预应力锚固体系的设计方案</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indent="0" algn="l" fontAlgn="auto">
              <a:lnSpc>
                <a:spcPct val="150000"/>
              </a:lnSpc>
            </a:pPr>
            <a:endParaRPr lang="zh-CN" altLang="en-US" b="0" dirty="0">
              <a:latin typeface="Times New Roman" panose="02020603050405020304" pitchFamily="18"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solidFill>
                  <a:srgbClr val="7030A0"/>
                </a:solidFill>
                <a:latin typeface="微软雅黑" panose="020B0503020204020204" pitchFamily="34" charset="-122"/>
                <a:ea typeface="微软雅黑" panose="020B0503020204020204" pitchFamily="34" charset="-122"/>
              </a:rPr>
              <a:t>电隔离体系关键组件结构设计和分析</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61297" y="2602415"/>
            <a:ext cx="5477510" cy="2832226"/>
          </a:xfrm>
          <a:prstGeom prst="roundRect">
            <a:avLst/>
          </a:prstGeom>
          <a:solidFill>
            <a:schemeClr val="accent5">
              <a:lumMod val="60000"/>
              <a:lumOff val="40000"/>
            </a:schemeClr>
          </a:solidFill>
          <a:ln w="9525">
            <a:noFill/>
          </a:ln>
          <a:effectLst/>
        </p:spPr>
        <p:txBody>
          <a:bodyPr wrap="square">
            <a:spAutoFit/>
          </a:bodyPr>
          <a:lstStyle/>
          <a:p>
            <a:pPr indent="0" fontAlgn="auto">
              <a:lnSpc>
                <a:spcPct val="150000"/>
              </a:lnSpc>
            </a:pPr>
            <a:r>
              <a:rPr lang="en-US" altLang="zh-CN" b="0" dirty="0">
                <a:latin typeface="Times New Roman" panose="02020603050405020304" pitchFamily="18" charset="0"/>
                <a:ea typeface="宋体" panose="02010600030101010101" pitchFamily="2" charset="-122"/>
              </a:rPr>
              <a:t>1.</a:t>
            </a:r>
            <a:r>
              <a:rPr lang="zh-CN" b="0" dirty="0">
                <a:latin typeface="Times New Roman" panose="02020603050405020304" pitchFamily="18" charset="0"/>
                <a:ea typeface="宋体" panose="02010600030101010101" pitchFamily="2" charset="-122"/>
              </a:rPr>
              <a:t>利用</a:t>
            </a:r>
            <a:r>
              <a:rPr lang="en-US" b="0" dirty="0">
                <a:latin typeface="Times New Roman" panose="02020603050405020304" pitchFamily="18" charset="0"/>
                <a:ea typeface="宋体" panose="02010600030101010101" pitchFamily="2" charset="-122"/>
                <a:cs typeface="Times New Roman" panose="02020603050405020304" pitchFamily="18" charset="0"/>
              </a:rPr>
              <a:t>SolidWorks</a:t>
            </a:r>
            <a:r>
              <a:rPr lang="zh-CN" b="0" dirty="0">
                <a:latin typeface="Times New Roman" panose="02020603050405020304" pitchFamily="18" charset="0"/>
                <a:ea typeface="宋体" panose="02010600030101010101" pitchFamily="2" charset="-122"/>
              </a:rPr>
              <a:t>三维建模软件对电隔离体系锚具和关键连接组件进行结构设计；</a:t>
            </a:r>
            <a:endParaRPr lang="en-US" altLang="zh-CN" b="0" dirty="0">
              <a:latin typeface="Times New Roman" panose="02020603050405020304" pitchFamily="18" charset="0"/>
              <a:ea typeface="宋体" panose="02010600030101010101" pitchFamily="2" charset="-122"/>
            </a:endParaRPr>
          </a:p>
          <a:p>
            <a:pPr indent="0" fontAlgn="auto">
              <a:lnSpc>
                <a:spcPct val="150000"/>
              </a:lnSpc>
            </a:pPr>
            <a:endParaRPr lang="zh-CN" b="0" dirty="0">
              <a:latin typeface="Times New Roman" panose="02020603050405020304" pitchFamily="18" charset="0"/>
              <a:ea typeface="宋体" panose="02010600030101010101" pitchFamily="2" charset="-122"/>
            </a:endParaRPr>
          </a:p>
          <a:p>
            <a:pPr indent="0" fontAlgn="auto">
              <a:lnSpc>
                <a:spcPct val="150000"/>
              </a:lnSpc>
            </a:pPr>
            <a:r>
              <a:rPr lang="en-US" altLang="zh-CN" b="0" dirty="0">
                <a:latin typeface="Times New Roman" panose="02020603050405020304" pitchFamily="18" charset="0"/>
                <a:ea typeface="宋体" panose="02010600030101010101" pitchFamily="2" charset="-122"/>
              </a:rPr>
              <a:t>2.</a:t>
            </a:r>
            <a:r>
              <a:rPr lang="zh-CN" b="0" dirty="0">
                <a:latin typeface="Times New Roman" panose="02020603050405020304" pitchFamily="18" charset="0"/>
                <a:ea typeface="宋体" panose="02010600030101010101" pitchFamily="2" charset="-122"/>
              </a:rPr>
              <a:t>通过</a:t>
            </a:r>
            <a:r>
              <a:rPr lang="en-US" b="0" dirty="0">
                <a:latin typeface="Times New Roman" panose="02020603050405020304" pitchFamily="18" charset="0"/>
                <a:ea typeface="宋体" panose="02010600030101010101" pitchFamily="2" charset="-122"/>
              </a:rPr>
              <a:t>ANSYS</a:t>
            </a:r>
            <a:r>
              <a:rPr lang="zh-CN" b="0" dirty="0">
                <a:latin typeface="Times New Roman" panose="02020603050405020304" pitchFamily="18" charset="0"/>
                <a:ea typeface="宋体" panose="02010600030101010101" pitchFamily="2" charset="-122"/>
              </a:rPr>
              <a:t>有限元分析软件对锚具进行力学仿真分析和计算，模拟预应力筋工作状态下锚具的受力情况，初步验证结构的力学性能。</a:t>
            </a:r>
            <a:endParaRPr lang="zh-CN" altLang="en-US" dirty="0"/>
          </a:p>
        </p:txBody>
      </p:sp>
      <p:pic>
        <p:nvPicPr>
          <p:cNvPr id="6" name="图片 5"/>
          <p:cNvPicPr/>
          <p:nvPr/>
        </p:nvPicPr>
        <p:blipFill>
          <a:blip r:embed="rId1"/>
          <a:stretch>
            <a:fillRect/>
          </a:stretch>
        </p:blipFill>
        <p:spPr>
          <a:xfrm>
            <a:off x="8289795" y="4422710"/>
            <a:ext cx="2953157" cy="1818907"/>
          </a:xfrm>
          <a:prstGeom prst="rect">
            <a:avLst/>
          </a:prstGeom>
        </p:spPr>
      </p:pic>
      <p:pic>
        <p:nvPicPr>
          <p:cNvPr id="7" name="图片 1" descr="2021-11-20_094151"/>
          <p:cNvPicPr>
            <a:picLocks noChangeAspect="1"/>
          </p:cNvPicPr>
          <p:nvPr/>
        </p:nvPicPr>
        <p:blipFill>
          <a:blip r:embed="rId2"/>
          <a:srcRect r="28825"/>
          <a:stretch>
            <a:fillRect/>
          </a:stretch>
        </p:blipFill>
        <p:spPr>
          <a:xfrm>
            <a:off x="8351910" y="1790467"/>
            <a:ext cx="2828925" cy="228282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solidFill>
                  <a:srgbClr val="7030A0"/>
                </a:solidFill>
                <a:latin typeface="微软雅黑" panose="020B0503020204020204" pitchFamily="34" charset="-122"/>
                <a:ea typeface="微软雅黑" panose="020B0503020204020204" pitchFamily="34" charset="-122"/>
              </a:rPr>
              <a:t>关键构件的预应力试验和分析</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图片 5" descr="IMG_20160217_090847"/>
          <p:cNvPicPr>
            <a:picLocks noChangeAspect="1"/>
          </p:cNvPicPr>
          <p:nvPr/>
        </p:nvPicPr>
        <p:blipFill>
          <a:blip r:embed="rId1"/>
          <a:srcRect l="15745" t="28577" r="17436" b="14331"/>
          <a:stretch>
            <a:fillRect/>
          </a:stretch>
        </p:blipFill>
        <p:spPr>
          <a:xfrm>
            <a:off x="7348391" y="4184197"/>
            <a:ext cx="2472985" cy="1584947"/>
          </a:xfrm>
          <a:prstGeom prst="rect">
            <a:avLst/>
          </a:prstGeom>
        </p:spPr>
      </p:pic>
      <p:pic>
        <p:nvPicPr>
          <p:cNvPr id="7" name="图片 6" descr="4B652A82151290CD404581DC7DE2701D"/>
          <p:cNvPicPr>
            <a:picLocks noChangeAspect="1"/>
          </p:cNvPicPr>
          <p:nvPr/>
        </p:nvPicPr>
        <p:blipFill>
          <a:blip r:embed="rId2"/>
          <a:srcRect b="8898"/>
          <a:stretch>
            <a:fillRect/>
          </a:stretch>
        </p:blipFill>
        <p:spPr>
          <a:xfrm>
            <a:off x="10141335" y="4250872"/>
            <a:ext cx="1303790" cy="1584765"/>
          </a:xfrm>
          <a:prstGeom prst="rect">
            <a:avLst/>
          </a:prstGeom>
        </p:spPr>
      </p:pic>
      <p:pic>
        <p:nvPicPr>
          <p:cNvPr id="8" name="图片 6"/>
          <p:cNvPicPr>
            <a:picLocks noChangeAspect="1"/>
          </p:cNvPicPr>
          <p:nvPr/>
        </p:nvPicPr>
        <p:blipFill>
          <a:blip r:embed="rId3"/>
          <a:stretch>
            <a:fillRect/>
          </a:stretch>
        </p:blipFill>
        <p:spPr>
          <a:xfrm>
            <a:off x="9655878" y="1588602"/>
            <a:ext cx="2133600" cy="2286635"/>
          </a:xfrm>
          <a:prstGeom prst="rect">
            <a:avLst/>
          </a:prstGeom>
          <a:noFill/>
          <a:ln w="9525">
            <a:noFill/>
          </a:ln>
        </p:spPr>
      </p:pic>
      <p:pic>
        <p:nvPicPr>
          <p:cNvPr id="10" name="图片 5"/>
          <p:cNvPicPr>
            <a:picLocks noChangeAspect="1"/>
          </p:cNvPicPr>
          <p:nvPr/>
        </p:nvPicPr>
        <p:blipFill>
          <a:blip r:embed="rId4"/>
          <a:stretch>
            <a:fillRect/>
          </a:stretch>
        </p:blipFill>
        <p:spPr>
          <a:xfrm>
            <a:off x="7658735" y="2317115"/>
            <a:ext cx="1852295" cy="1251585"/>
          </a:xfrm>
          <a:prstGeom prst="rect">
            <a:avLst/>
          </a:prstGeom>
          <a:noFill/>
          <a:ln w="9525">
            <a:noFill/>
          </a:ln>
        </p:spPr>
      </p:pic>
      <p:graphicFrame>
        <p:nvGraphicFramePr>
          <p:cNvPr id="3" name="图示 2"/>
          <p:cNvGraphicFramePr/>
          <p:nvPr/>
        </p:nvGraphicFramePr>
        <p:xfrm>
          <a:off x="1261110" y="2536190"/>
          <a:ext cx="5682615" cy="30937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solidFill>
                  <a:srgbClr val="7030A0"/>
                </a:solidFill>
                <a:latin typeface="微软雅黑" panose="020B0503020204020204" pitchFamily="34" charset="-122"/>
                <a:ea typeface="微软雅黑" panose="020B0503020204020204" pitchFamily="34" charset="-122"/>
              </a:rPr>
              <a:t>电隔离性能</a:t>
            </a:r>
            <a:r>
              <a:rPr lang="zh-CN" altLang="en-US" sz="2800" b="1" dirty="0">
                <a:solidFill>
                  <a:srgbClr val="7030A0"/>
                </a:solidFill>
                <a:latin typeface="微软雅黑" panose="020B0503020204020204" pitchFamily="34" charset="-122"/>
                <a:ea typeface="微软雅黑" panose="020B0503020204020204" pitchFamily="34" charset="-122"/>
              </a:rPr>
              <a:t>验证</a:t>
            </a:r>
            <a:r>
              <a:rPr lang="en-US" altLang="zh-CN" sz="2800" b="1" dirty="0">
                <a:solidFill>
                  <a:srgbClr val="7030A0"/>
                </a:solidFill>
                <a:latin typeface="微软雅黑" panose="020B0503020204020204" pitchFamily="34" charset="-122"/>
                <a:ea typeface="微软雅黑" panose="020B0503020204020204" pitchFamily="34" charset="-122"/>
              </a:rPr>
              <a:t>试验和分析</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zh-CN" sz="3200" b="1" dirty="0">
                <a:solidFill>
                  <a:srgbClr val="CC9933"/>
                </a:solidFill>
                <a:latin typeface="微软雅黑" panose="020B0503020204020204" pitchFamily="34" charset="-122"/>
                <a:ea typeface="微软雅黑" panose="020B0503020204020204" pitchFamily="34" charset="-122"/>
              </a:rPr>
              <a:t>研究内容</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61110" y="2713990"/>
            <a:ext cx="5281295" cy="2406849"/>
          </a:xfrm>
          <a:prstGeom prst="roundRect">
            <a:avLst/>
          </a:prstGeom>
          <a:solidFill>
            <a:schemeClr val="accent5">
              <a:lumMod val="60000"/>
              <a:lumOff val="40000"/>
            </a:schemeClr>
          </a:solidFill>
          <a:ln w="9525">
            <a:noFill/>
          </a:ln>
          <a:effectLst/>
        </p:spPr>
        <p:txBody>
          <a:bodyPr wrap="square">
            <a:spAutoFit/>
          </a:bodyPr>
          <a:lstStyle/>
          <a:p>
            <a:pPr indent="0" fontAlgn="auto">
              <a:lnSpc>
                <a:spcPct val="150000"/>
              </a:lnSpc>
            </a:pPr>
            <a:r>
              <a:rPr lang="zh-CN" b="0">
                <a:latin typeface="Times New Roman" panose="02020603050405020304" pitchFamily="18" charset="0"/>
                <a:ea typeface="宋体" panose="02010600030101010101" pitchFamily="2" charset="-122"/>
              </a:rPr>
              <a:t>通过电反馈的方式测量结构内部的阻抗值验证工作状态下预应力筋是否受到周围环境的影响。验证电隔离体系能否对预应力筋的健康状况进行监测，并结合试验数据与理论研究，建立各影响因素和预应管道内部健康状况之间的数学关系。</a:t>
            </a:r>
            <a:endParaRPr lang="zh-CN" altLang="en-US" b="0">
              <a:latin typeface="Times New Roman" panose="02020603050405020304" pitchFamily="18" charset="0"/>
              <a:ea typeface="宋体" panose="02010600030101010101" pitchFamily="2" charset="-122"/>
            </a:endParaRPr>
          </a:p>
        </p:txBody>
      </p:sp>
      <p:pic>
        <p:nvPicPr>
          <p:cNvPr id="6" name="图片 20" descr="IMG20200821163218"/>
          <p:cNvPicPr>
            <a:picLocks noChangeAspect="1"/>
          </p:cNvPicPr>
          <p:nvPr/>
        </p:nvPicPr>
        <p:blipFill>
          <a:blip r:embed="rId1"/>
          <a:srcRect l="18704"/>
          <a:stretch>
            <a:fillRect/>
          </a:stretch>
        </p:blipFill>
        <p:spPr>
          <a:xfrm rot="16200000">
            <a:off x="8057015" y="1897839"/>
            <a:ext cx="1304925" cy="2143125"/>
          </a:xfrm>
          <a:prstGeom prst="rect">
            <a:avLst/>
          </a:prstGeom>
          <a:noFill/>
          <a:ln w="9525">
            <a:noFill/>
          </a:ln>
        </p:spPr>
      </p:pic>
      <p:pic>
        <p:nvPicPr>
          <p:cNvPr id="7" name="图片 21" descr="IMG20200821163017"/>
          <p:cNvPicPr>
            <a:picLocks noChangeAspect="1"/>
          </p:cNvPicPr>
          <p:nvPr/>
        </p:nvPicPr>
        <p:blipFill>
          <a:blip r:embed="rId2"/>
          <a:srcRect/>
          <a:stretch>
            <a:fillRect/>
          </a:stretch>
        </p:blipFill>
        <p:spPr>
          <a:xfrm>
            <a:off x="9781040" y="2316939"/>
            <a:ext cx="1273175" cy="1309687"/>
          </a:xfrm>
          <a:prstGeom prst="rect">
            <a:avLst/>
          </a:prstGeom>
          <a:noFill/>
          <a:ln w="9525">
            <a:noFill/>
          </a:ln>
        </p:spPr>
      </p:pic>
      <p:pic>
        <p:nvPicPr>
          <p:cNvPr id="8" name="图片 2" descr="IMG20190816173324"/>
          <p:cNvPicPr>
            <a:picLocks noChangeAspect="1"/>
          </p:cNvPicPr>
          <p:nvPr/>
        </p:nvPicPr>
        <p:blipFill>
          <a:blip r:embed="rId3"/>
          <a:srcRect l="10995" r="8138"/>
          <a:stretch>
            <a:fillRect/>
          </a:stretch>
        </p:blipFill>
        <p:spPr>
          <a:xfrm>
            <a:off x="8056919" y="3755174"/>
            <a:ext cx="2667000" cy="2474913"/>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拟解决的关键问题</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 name="图示 2"/>
          <p:cNvGraphicFramePr/>
          <p:nvPr/>
        </p:nvGraphicFramePr>
        <p:xfrm>
          <a:off x="2080260" y="1501140"/>
          <a:ext cx="8006080" cy="52165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748" y="870705"/>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目前已完成的工作</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261110" y="2487295"/>
            <a:ext cx="5590540" cy="3138170"/>
          </a:xfrm>
          <a:prstGeom prst="rect">
            <a:avLst/>
          </a:prstGeom>
          <a:solidFill>
            <a:schemeClr val="accent5">
              <a:lumMod val="60000"/>
              <a:lumOff val="40000"/>
            </a:schemeClr>
          </a:solidFill>
          <a:effectLst/>
        </p:spPr>
        <p:txBody>
          <a:bodyPr wrap="square">
            <a:spAutoFit/>
          </a:bodyPr>
          <a:lstStyle/>
          <a:p>
            <a:pPr algn="ctr">
              <a:lnSpc>
                <a:spcPct val="150000"/>
              </a:lnSpc>
            </a:pPr>
            <a:r>
              <a:rPr lang="zh-CN" altLang="en-US" sz="2400" b="1" dirty="0">
                <a:latin typeface="Times New Roman" panose="02020603050405020304" pitchFamily="18" charset="0"/>
                <a:cs typeface="Times New Roman" panose="02020603050405020304" pitchFamily="18" charset="0"/>
              </a:rPr>
              <a:t>预应力混凝土结构</a:t>
            </a:r>
            <a:r>
              <a:rPr lang="zh-CN" altLang="zh-CN" sz="2400" b="1" dirty="0">
                <a:latin typeface="Times New Roman" panose="02020603050405020304" pitchFamily="18" charset="0"/>
                <a:cs typeface="Times New Roman" panose="02020603050405020304" pitchFamily="18" charset="0"/>
              </a:rPr>
              <a:t>腐蚀机理</a:t>
            </a:r>
            <a:r>
              <a:rPr lang="zh-CN" altLang="en-US" sz="2400" b="1" dirty="0">
                <a:latin typeface="Times New Roman" panose="02020603050405020304" pitchFamily="18" charset="0"/>
                <a:cs typeface="Times New Roman" panose="02020603050405020304" pitchFamily="18" charset="0"/>
              </a:rPr>
              <a:t>的调研</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预应力混凝土结构腐蚀的</a:t>
            </a:r>
            <a:r>
              <a:rPr lang="zh-CN" altLang="en-US" dirty="0">
                <a:latin typeface="Times New Roman" panose="02020603050405020304" pitchFamily="18" charset="0"/>
                <a:cs typeface="Times New Roman" panose="02020603050405020304" pitchFamily="18" charset="0"/>
              </a:rPr>
              <a:t>影响</a:t>
            </a:r>
            <a:r>
              <a:rPr lang="zh-CN" altLang="zh-CN" dirty="0">
                <a:latin typeface="Times New Roman" panose="02020603050405020304" pitchFamily="18" charset="0"/>
                <a:cs typeface="Times New Roman" panose="02020603050405020304" pitchFamily="18" charset="0"/>
              </a:rPr>
              <a:t>因素包括：</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氯盐环境下的氯离子</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腐蚀物质硫酸盐</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杂散电流</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腐蚀的原因</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侵蚀物质破坏了预应力内部金属结构的钝化保护膜</a:t>
            </a:r>
            <a:r>
              <a:rPr lang="zh-CN" altLang="en-US" dirty="0">
                <a:latin typeface="Times New Roman" panose="02020603050405020304" pitchFamily="18" charset="0"/>
                <a:cs typeface="Times New Roman" panose="02020603050405020304" pitchFamily="18" charset="0"/>
              </a:rPr>
              <a:t>后发生电化学反应</a:t>
            </a:r>
            <a:endParaRPr lang="zh-CN" altLang="en-US" dirty="0"/>
          </a:p>
        </p:txBody>
      </p:sp>
      <p:sp>
        <p:nvSpPr>
          <p:cNvPr id="4" name="Rectangle 2"/>
          <p:cNvSpPr>
            <a:spLocks noChangeArrowheads="1"/>
          </p:cNvSpPr>
          <p:nvPr/>
        </p:nvSpPr>
        <p:spPr bwMode="auto">
          <a:xfrm>
            <a:off x="8161176" y="33092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8137362" y="2680620"/>
          <a:ext cx="1685925" cy="485775"/>
        </p:xfrm>
        <a:graphic>
          <a:graphicData uri="http://schemas.openxmlformats.org/presentationml/2006/ole">
            <mc:AlternateContent xmlns:mc="http://schemas.openxmlformats.org/markup-compatibility/2006">
              <mc:Choice xmlns:v="urn:schemas-microsoft-com:vml" Requires="v">
                <p:oleObj spid="_x0000_s1305" name="" r:id="rId1" imgW="1688465" imgH="482600" progId="Equation.KSEE3">
                  <p:embed/>
                </p:oleObj>
              </mc:Choice>
              <mc:Fallback>
                <p:oleObj name="" r:id="rId1" imgW="1688465" imgH="482600" progId="Equation.KSEE3">
                  <p:embed/>
                  <p:pic>
                    <p:nvPicPr>
                      <p:cNvPr id="0" name="对象 1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7362" y="2680620"/>
                        <a:ext cx="1685925" cy="485775"/>
                      </a:xfrm>
                      <a:prstGeom prst="rect">
                        <a:avLst/>
                      </a:prstGeom>
                      <a:noFill/>
                    </p:spPr>
                  </p:pic>
                </p:oleObj>
              </mc:Fallback>
            </mc:AlternateContent>
          </a:graphicData>
        </a:graphic>
      </p:graphicFrame>
      <p:sp>
        <p:nvSpPr>
          <p:cNvPr id="6" name="矩形 5"/>
          <p:cNvSpPr/>
          <p:nvPr/>
        </p:nvSpPr>
        <p:spPr>
          <a:xfrm>
            <a:off x="6851778" y="2117477"/>
            <a:ext cx="4226582" cy="369332"/>
          </a:xfrm>
          <a:prstGeom prst="rect">
            <a:avLst/>
          </a:prstGeom>
        </p:spPr>
        <p:txBody>
          <a:bodyPr wrap="square">
            <a:spAutoFit/>
          </a:bodyPr>
          <a:lstStyle/>
          <a:p>
            <a:r>
              <a:rPr lang="zh-CN" altLang="zh-CN" kern="100" dirty="0">
                <a:latin typeface="Calibri" panose="020F0502020204030204" pitchFamily="34" charset="0"/>
                <a:cs typeface="Times New Roman" panose="02020603050405020304" pitchFamily="18" charset="0"/>
              </a:rPr>
              <a:t>钢绞线腐蚀时原电池阴极发生的反应为：</a:t>
            </a:r>
            <a:endParaRPr lang="zh-CN" altLang="zh-CN" kern="100" dirty="0">
              <a:latin typeface="Calibri" panose="020F0502020204030204" pitchFamily="34" charset="0"/>
              <a:cs typeface="Times New Roman" panose="02020603050405020304" pitchFamily="18" charset="0"/>
            </a:endParaRPr>
          </a:p>
        </p:txBody>
      </p:sp>
      <p:sp>
        <p:nvSpPr>
          <p:cNvPr id="7" name="Rectangle 4"/>
          <p:cNvSpPr>
            <a:spLocks noChangeArrowheads="1"/>
          </p:cNvSpPr>
          <p:nvPr/>
        </p:nvSpPr>
        <p:spPr bwMode="auto">
          <a:xfrm>
            <a:off x="7949682" y="4157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8145919" y="4332059"/>
          <a:ext cx="1638300" cy="485775"/>
        </p:xfrm>
        <a:graphic>
          <a:graphicData uri="http://schemas.openxmlformats.org/presentationml/2006/ole">
            <mc:AlternateContent xmlns:mc="http://schemas.openxmlformats.org/markup-compatibility/2006">
              <mc:Choice xmlns:v="urn:schemas-microsoft-com:vml" Requires="v">
                <p:oleObj spid="_x0000_s1306" name="" r:id="rId3" imgW="1638300" imgH="482600" progId="Equation.KSEE3">
                  <p:embed/>
                </p:oleObj>
              </mc:Choice>
              <mc:Fallback>
                <p:oleObj name="" r:id="rId3" imgW="1638300" imgH="482600" progId="Equation.KSEE3">
                  <p:embed/>
                  <p:pic>
                    <p:nvPicPr>
                      <p:cNvPr id="0" name="对象 1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5919" y="4332059"/>
                        <a:ext cx="163830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矩形 10"/>
          <p:cNvSpPr/>
          <p:nvPr/>
        </p:nvSpPr>
        <p:spPr>
          <a:xfrm>
            <a:off x="6851778" y="3314882"/>
            <a:ext cx="4124131" cy="875881"/>
          </a:xfrm>
          <a:prstGeom prst="rect">
            <a:avLst/>
          </a:prstGeom>
        </p:spPr>
        <p:txBody>
          <a:bodyPr wrap="square">
            <a:spAutoFit/>
          </a:bodyPr>
          <a:lstStyle/>
          <a:p>
            <a:pPr>
              <a:lnSpc>
                <a:spcPct val="150000"/>
              </a:lnSpc>
            </a:pPr>
            <a:r>
              <a:rPr lang="zh-CN" altLang="zh-CN" kern="100" dirty="0">
                <a:latin typeface="Calibri" panose="020F0502020204030204" pitchFamily="34" charset="0"/>
                <a:cs typeface="Times New Roman" panose="02020603050405020304" pitchFamily="18" charset="0"/>
              </a:rPr>
              <a:t>钢绞线腐蚀在阳极的电极反应式包括以下两种情况。在含水环境下：</a:t>
            </a:r>
            <a:endParaRPr lang="zh-CN" altLang="zh-CN" kern="100" dirty="0">
              <a:latin typeface="Calibri" panose="020F0502020204030204" pitchFamily="34" charset="0"/>
              <a:cs typeface="Times New Roman" panose="02020603050405020304" pitchFamily="18" charset="0"/>
            </a:endParaRPr>
          </a:p>
        </p:txBody>
      </p:sp>
      <p:sp>
        <p:nvSpPr>
          <p:cNvPr id="12" name="Rectangle 6"/>
          <p:cNvSpPr>
            <a:spLocks noChangeArrowheads="1"/>
          </p:cNvSpPr>
          <p:nvPr/>
        </p:nvSpPr>
        <p:spPr bwMode="auto">
          <a:xfrm>
            <a:off x="6851778" y="4964477"/>
            <a:ext cx="29546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在含有离子的腐蚀介质中：</a:t>
            </a:r>
            <a:endParaRPr kumimoji="0" lang="zh-CN" altLang="zh-CN" b="0" i="0" u="none" strike="noStrike" cap="none" normalizeH="0" baseline="0" dirty="0">
              <a:ln>
                <a:noFill/>
              </a:ln>
              <a:solidFill>
                <a:schemeClr val="tx1"/>
              </a:solidFill>
              <a:effectLst/>
              <a:latin typeface="Arial" panose="020B0604020202020204" pitchFamily="34" charset="0"/>
            </a:endParaRPr>
          </a:p>
        </p:txBody>
      </p:sp>
      <p:graphicFrame>
        <p:nvGraphicFramePr>
          <p:cNvPr id="13" name="对象 12"/>
          <p:cNvGraphicFramePr>
            <a:graphicFrameLocks noChangeAspect="1"/>
          </p:cNvGraphicFramePr>
          <p:nvPr/>
        </p:nvGraphicFramePr>
        <p:xfrm>
          <a:off x="8161175" y="5478060"/>
          <a:ext cx="3209925" cy="962025"/>
        </p:xfrm>
        <a:graphic>
          <a:graphicData uri="http://schemas.openxmlformats.org/presentationml/2006/ole">
            <mc:AlternateContent xmlns:mc="http://schemas.openxmlformats.org/markup-compatibility/2006">
              <mc:Choice xmlns:v="urn:schemas-microsoft-com:vml" Requires="v">
                <p:oleObj spid="_x0000_s1307" name="" r:id="rId5" imgW="3213100" imgH="965200" progId="Equation.KSEE3">
                  <p:embed/>
                </p:oleObj>
              </mc:Choice>
              <mc:Fallback>
                <p:oleObj name="" r:id="rId5" imgW="3213100" imgH="965200" progId="Equation.KSEE3">
                  <p:embed/>
                  <p:pic>
                    <p:nvPicPr>
                      <p:cNvPr id="0" name="对象 1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1175" y="5478060"/>
                        <a:ext cx="3209925" cy="96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目前已完成的工作</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p:nvPr/>
        </p:nvPicPr>
        <p:blipFill>
          <a:blip r:embed="rId1"/>
          <a:stretch>
            <a:fillRect/>
          </a:stretch>
        </p:blipFill>
        <p:spPr>
          <a:xfrm>
            <a:off x="6083226" y="2405095"/>
            <a:ext cx="5831840" cy="2806700"/>
          </a:xfrm>
          <a:prstGeom prst="rect">
            <a:avLst/>
          </a:prstGeom>
        </p:spPr>
      </p:pic>
      <p:sp>
        <p:nvSpPr>
          <p:cNvPr id="2" name="圆角矩形 1"/>
          <p:cNvSpPr/>
          <p:nvPr/>
        </p:nvSpPr>
        <p:spPr>
          <a:xfrm>
            <a:off x="1260798" y="3329000"/>
            <a:ext cx="4379167" cy="1464023"/>
          </a:xfrm>
          <a:prstGeom prst="roundRect">
            <a:avLst/>
          </a:prstGeom>
          <a:solidFill>
            <a:schemeClr val="accent5">
              <a:lumMod val="60000"/>
              <a:lumOff val="40000"/>
            </a:schemeClr>
          </a:solidFill>
          <a:effectLst/>
        </p:spPr>
        <p:txBody>
          <a:bodyPr wrap="square">
            <a:spAutoFit/>
          </a:bodyPr>
          <a:lstStyle/>
          <a:p>
            <a:pPr>
              <a:lnSpc>
                <a:spcPct val="150000"/>
              </a:lnSpc>
            </a:pPr>
            <a:r>
              <a:rPr lang="zh-CN" altLang="zh-CN" dirty="0">
                <a:latin typeface="Times New Roman" panose="02020603050405020304" pitchFamily="18" charset="0"/>
                <a:cs typeface="Times New Roman" panose="02020603050405020304" pitchFamily="18" charset="0"/>
              </a:rPr>
              <a:t>结合国外现有电隔离防护体系以及现有预应力常规锚固体系，完成了新型电隔离预应力锚固体系的</a:t>
            </a:r>
            <a:r>
              <a:rPr lang="zh-CN" altLang="en-US" dirty="0">
                <a:latin typeface="Times New Roman" panose="02020603050405020304" pitchFamily="18" charset="0"/>
                <a:cs typeface="Times New Roman" panose="02020603050405020304" pitchFamily="18" charset="0"/>
              </a:rPr>
              <a:t>初步结构</a:t>
            </a:r>
            <a:r>
              <a:rPr lang="zh-CN" altLang="zh-CN" dirty="0">
                <a:latin typeface="Times New Roman" panose="02020603050405020304" pitchFamily="18" charset="0"/>
                <a:cs typeface="Times New Roman" panose="02020603050405020304" pitchFamily="18" charset="0"/>
              </a:rPr>
              <a:t>设计</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674" y="89003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前期文献调研情况</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1"/>
          <a:srcRect t="5263" r="51900"/>
          <a:stretch>
            <a:fillRect/>
          </a:stretch>
        </p:blipFill>
        <p:spPr>
          <a:xfrm>
            <a:off x="812165" y="1703070"/>
            <a:ext cx="3949700" cy="4183380"/>
          </a:xfrm>
          <a:prstGeom prst="rect">
            <a:avLst/>
          </a:prstGeom>
        </p:spPr>
      </p:pic>
      <p:sp>
        <p:nvSpPr>
          <p:cNvPr id="4" name="文本框 3"/>
          <p:cNvSpPr txBox="1"/>
          <p:nvPr/>
        </p:nvSpPr>
        <p:spPr>
          <a:xfrm>
            <a:off x="6848475" y="1290955"/>
            <a:ext cx="4712335" cy="922020"/>
          </a:xfrm>
          <a:prstGeom prst="rect">
            <a:avLst/>
          </a:prstGeom>
          <a:solidFill>
            <a:schemeClr val="accent5">
              <a:lumMod val="60000"/>
              <a:lumOff val="40000"/>
            </a:schemeClr>
          </a:solidFill>
        </p:spPr>
        <p:txBody>
          <a:bodyPr wrap="square" rtlCol="0">
            <a:spAutoFit/>
          </a:bodyPr>
          <a:lstStyle/>
          <a:p>
            <a:pPr marL="285750" indent="-285750" fontAlgn="auto">
              <a:lnSpc>
                <a:spcPct val="150000"/>
              </a:lnSpc>
              <a:buFont typeface="Wingdings" panose="05000000000000000000" charset="0"/>
              <a:buChar char="l"/>
            </a:pPr>
            <a:r>
              <a:rPr lang="zh-CN" altLang="en-US" dirty="0"/>
              <a:t>系统的文献管理工作和记录</a:t>
            </a:r>
            <a:endParaRPr lang="zh-CN" altLang="en-US" dirty="0"/>
          </a:p>
          <a:p>
            <a:pPr marL="285750" indent="-285750" fontAlgn="auto">
              <a:lnSpc>
                <a:spcPct val="150000"/>
              </a:lnSpc>
              <a:buFont typeface="Wingdings" panose="05000000000000000000" charset="0"/>
              <a:buChar char="l"/>
            </a:pPr>
            <a:r>
              <a:rPr lang="zh-CN" altLang="en-US" dirty="0">
                <a:sym typeface="+mn-ea"/>
              </a:rPr>
              <a:t>课题相关期刊和研究者的最新研究动态</a:t>
            </a:r>
            <a:endParaRPr lang="zh-CN" altLang="en-US" dirty="0"/>
          </a:p>
        </p:txBody>
      </p:sp>
      <p:pic>
        <p:nvPicPr>
          <p:cNvPr id="2" name="图片 1"/>
          <p:cNvPicPr>
            <a:picLocks noChangeAspect="1"/>
          </p:cNvPicPr>
          <p:nvPr/>
        </p:nvPicPr>
        <p:blipFill>
          <a:blip r:embed="rId2"/>
          <a:srcRect l="13576" t="5287" r="23018"/>
          <a:stretch>
            <a:fillRect/>
          </a:stretch>
        </p:blipFill>
        <p:spPr>
          <a:xfrm>
            <a:off x="3806825" y="2334895"/>
            <a:ext cx="5055235" cy="3788410"/>
          </a:xfrm>
          <a:prstGeom prst="rect">
            <a:avLst/>
          </a:prstGeom>
        </p:spPr>
      </p:pic>
      <p:pic>
        <p:nvPicPr>
          <p:cNvPr id="3" name="图片 2"/>
          <p:cNvPicPr>
            <a:picLocks noChangeAspect="1"/>
          </p:cNvPicPr>
          <p:nvPr/>
        </p:nvPicPr>
        <p:blipFill>
          <a:blip r:embed="rId3"/>
          <a:stretch>
            <a:fillRect/>
          </a:stretch>
        </p:blipFill>
        <p:spPr>
          <a:xfrm>
            <a:off x="7022465" y="4064635"/>
            <a:ext cx="4467225" cy="26657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748" y="870705"/>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技术路线和研究计划</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2"/>
          <p:cNvSpPr>
            <a:spLocks noChangeArrowheads="1"/>
          </p:cNvSpPr>
          <p:nvPr/>
        </p:nvSpPr>
        <p:spPr bwMode="auto">
          <a:xfrm>
            <a:off x="8161176" y="33092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4"/>
          <p:cNvSpPr>
            <a:spLocks noChangeArrowheads="1"/>
          </p:cNvSpPr>
          <p:nvPr/>
        </p:nvSpPr>
        <p:spPr bwMode="auto">
          <a:xfrm>
            <a:off x="7949682" y="4157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 name="表格 1"/>
          <p:cNvGraphicFramePr>
            <a:graphicFrameLocks noGrp="1"/>
          </p:cNvGraphicFramePr>
          <p:nvPr/>
        </p:nvGraphicFramePr>
        <p:xfrm>
          <a:off x="2713422" y="3175515"/>
          <a:ext cx="6696000" cy="2952001"/>
        </p:xfrm>
        <a:graphic>
          <a:graphicData uri="http://schemas.openxmlformats.org/drawingml/2006/table">
            <a:tbl>
              <a:tblPr firstRow="1" firstCol="1" bandRow="1">
                <a:tableStyleId>{5940675A-B579-460E-94D1-54222C63F5DA}</a:tableStyleId>
              </a:tblPr>
              <a:tblGrid>
                <a:gridCol w="687897"/>
                <a:gridCol w="2718326"/>
                <a:gridCol w="3289777"/>
              </a:tblGrid>
              <a:tr h="308075">
                <a:tc rowSpan="6">
                  <a:txBody>
                    <a:bodyPr/>
                    <a:lstStyle/>
                    <a:p>
                      <a:pPr algn="ctr">
                        <a:spcAft>
                          <a:spcPts val="0"/>
                        </a:spcAft>
                      </a:pPr>
                      <a:r>
                        <a:rPr lang="zh-CN" sz="1200" kern="100" baseline="0" dirty="0">
                          <a:effectLst/>
                          <a:latin typeface="Times New Roman" panose="02020603050405020304" pitchFamily="18" charset="0"/>
                          <a:ea typeface="宋体" panose="02010600030101010101" pitchFamily="2" charset="-122"/>
                        </a:rPr>
                        <a:t>研</a:t>
                      </a:r>
                      <a:endParaRPr lang="zh-CN" sz="1050" kern="100" baseline="0" dirty="0">
                        <a:effectLst/>
                        <a:latin typeface="Times New Roman" panose="02020603050405020304" pitchFamily="18" charset="0"/>
                        <a:ea typeface="宋体" panose="02010600030101010101" pitchFamily="2" charset="-122"/>
                      </a:endParaRPr>
                    </a:p>
                    <a:p>
                      <a:pPr algn="ctr">
                        <a:spcAft>
                          <a:spcPts val="0"/>
                        </a:spcAft>
                      </a:pPr>
                      <a:r>
                        <a:rPr lang="zh-CN" sz="1200" kern="100" baseline="0" dirty="0">
                          <a:effectLst/>
                          <a:latin typeface="Times New Roman" panose="02020603050405020304" pitchFamily="18" charset="0"/>
                          <a:ea typeface="宋体" panose="02010600030101010101" pitchFamily="2" charset="-122"/>
                        </a:rPr>
                        <a:t>究</a:t>
                      </a:r>
                      <a:endParaRPr lang="zh-CN" sz="1050" kern="100" baseline="0" dirty="0">
                        <a:effectLst/>
                        <a:latin typeface="Times New Roman" panose="02020603050405020304" pitchFamily="18" charset="0"/>
                        <a:ea typeface="宋体" panose="02010600030101010101" pitchFamily="2" charset="-122"/>
                      </a:endParaRPr>
                    </a:p>
                    <a:p>
                      <a:pPr algn="ctr">
                        <a:spcAft>
                          <a:spcPts val="0"/>
                        </a:spcAft>
                      </a:pPr>
                      <a:r>
                        <a:rPr lang="zh-CN" sz="1200" kern="100" baseline="0" dirty="0">
                          <a:effectLst/>
                          <a:latin typeface="Times New Roman" panose="02020603050405020304" pitchFamily="18" charset="0"/>
                          <a:ea typeface="宋体" panose="02010600030101010101" pitchFamily="2" charset="-122"/>
                        </a:rPr>
                        <a:t>计</a:t>
                      </a:r>
                      <a:endParaRPr lang="zh-CN" sz="1050" kern="100" baseline="0" dirty="0">
                        <a:effectLst/>
                        <a:latin typeface="Times New Roman" panose="02020603050405020304" pitchFamily="18" charset="0"/>
                        <a:ea typeface="宋体" panose="02010600030101010101" pitchFamily="2" charset="-122"/>
                      </a:endParaRPr>
                    </a:p>
                    <a:p>
                      <a:pPr algn="ctr">
                        <a:spcAft>
                          <a:spcPts val="0"/>
                        </a:spcAft>
                      </a:pPr>
                      <a:r>
                        <a:rPr lang="zh-CN" sz="1200" kern="100" baseline="0" dirty="0">
                          <a:effectLst/>
                          <a:latin typeface="Times New Roman" panose="02020603050405020304" pitchFamily="18" charset="0"/>
                          <a:ea typeface="宋体" panose="02010600030101010101" pitchFamily="2" charset="-122"/>
                        </a:rPr>
                        <a:t>划</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solidFill>
                      <a:srgbClr val="FFC000"/>
                    </a:solidFill>
                  </a:tcPr>
                </a:tc>
                <a:tc>
                  <a:txBody>
                    <a:bodyPr/>
                    <a:lstStyle/>
                    <a:p>
                      <a:pPr algn="ctr">
                        <a:spcAft>
                          <a:spcPts val="0"/>
                        </a:spcAft>
                      </a:pPr>
                      <a:r>
                        <a:rPr lang="zh-CN" sz="1200" kern="100" baseline="0" dirty="0">
                          <a:effectLst/>
                          <a:latin typeface="Times New Roman" panose="02020603050405020304" pitchFamily="18" charset="0"/>
                          <a:ea typeface="宋体" panose="02010600030101010101" pitchFamily="2" charset="-122"/>
                        </a:rPr>
                        <a:t>起止年月</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ctr">
                        <a:spcAft>
                          <a:spcPts val="0"/>
                        </a:spcAft>
                      </a:pPr>
                      <a:r>
                        <a:rPr lang="zh-CN" sz="1200" kern="100" baseline="0" dirty="0">
                          <a:effectLst/>
                          <a:latin typeface="Times New Roman" panose="02020603050405020304" pitchFamily="18" charset="0"/>
                          <a:ea typeface="宋体" panose="02010600030101010101" pitchFamily="2" charset="-122"/>
                        </a:rPr>
                        <a:t>完成内容</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r>
              <a:tr h="528786">
                <a:tc vMerge="1">
                  <a:tcPr/>
                </a:tc>
                <a:tc>
                  <a:txBody>
                    <a:bodyPr/>
                    <a:lstStyle/>
                    <a:p>
                      <a:pPr algn="ctr">
                        <a:spcAft>
                          <a:spcPts val="0"/>
                        </a:spcAft>
                      </a:pPr>
                      <a:r>
                        <a:rPr lang="en-US" sz="1200" kern="100" baseline="0" dirty="0">
                          <a:effectLst/>
                          <a:latin typeface="Times New Roman" panose="02020603050405020304" pitchFamily="18" charset="0"/>
                          <a:ea typeface="宋体" panose="02010600030101010101" pitchFamily="2" charset="-122"/>
                        </a:rPr>
                        <a:t>2021.12-2022.1</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查阅国外电隔离防护技术相关文献和标准</a:t>
                      </a:r>
                      <a:r>
                        <a:rPr lang="zh-CN" altLang="en-US" sz="1200" kern="100" baseline="0" dirty="0">
                          <a:solidFill>
                            <a:schemeClr val="tx1"/>
                          </a:solidFill>
                          <a:effectLst/>
                          <a:latin typeface="Times New Roman" panose="02020603050405020304" pitchFamily="18" charset="0"/>
                          <a:ea typeface="宋体" panose="02010600030101010101" pitchFamily="2" charset="-122"/>
                          <a:cs typeface="+mn-cs"/>
                        </a:rPr>
                        <a:t>，</a:t>
                      </a:r>
                      <a:r>
                        <a:rPr lang="zh-CN" altLang="zh-CN" sz="1200" kern="100" baseline="0" dirty="0">
                          <a:solidFill>
                            <a:schemeClr val="tx1"/>
                          </a:solidFill>
                          <a:effectLst/>
                          <a:latin typeface="Times New Roman" panose="02020603050405020304" pitchFamily="18" charset="0"/>
                          <a:ea typeface="宋体" panose="02010600030101010101" pitchFamily="2" charset="-122"/>
                          <a:cs typeface="+mn-cs"/>
                        </a:rPr>
                        <a:t>背景、原理、技术方案以及工程应用进行</a:t>
                      </a:r>
                      <a:r>
                        <a:rPr lang="zh-CN" altLang="en-US" sz="1200" kern="100" baseline="0" dirty="0">
                          <a:solidFill>
                            <a:schemeClr val="tx1"/>
                          </a:solidFill>
                          <a:effectLst/>
                          <a:latin typeface="Times New Roman" panose="02020603050405020304" pitchFamily="18" charset="0"/>
                          <a:ea typeface="宋体" panose="02010600030101010101" pitchFamily="2" charset="-122"/>
                          <a:cs typeface="+mn-cs"/>
                        </a:rPr>
                        <a:t>调研</a:t>
                      </a:r>
                      <a:endParaRPr lang="zh-CN" altLang="en-US" sz="1200" kern="100" baseline="0" dirty="0">
                        <a:solidFill>
                          <a:schemeClr val="tx1"/>
                        </a:solidFill>
                        <a:effectLst/>
                        <a:latin typeface="Times New Roman" panose="02020603050405020304" pitchFamily="18" charset="0"/>
                        <a:ea typeface="宋体" panose="02010600030101010101" pitchFamily="2" charset="-122"/>
                        <a:cs typeface="+mn-cs"/>
                      </a:endParaRPr>
                    </a:p>
                  </a:txBody>
                  <a:tcPr marL="36195" marR="36195" marT="36195" marB="36195" anchor="ctr"/>
                </a:tc>
              </a:tr>
              <a:tr h="749493">
                <a:tc vMerge="1">
                  <a:tcPr/>
                </a:tc>
                <a:tc>
                  <a:txBody>
                    <a:bodyPr/>
                    <a:lstStyle/>
                    <a:p>
                      <a:pPr algn="ctr">
                        <a:spcAft>
                          <a:spcPts val="0"/>
                        </a:spcAft>
                      </a:pPr>
                      <a:r>
                        <a:rPr lang="en-US" sz="1200" kern="100" baseline="0" dirty="0">
                          <a:effectLst/>
                          <a:latin typeface="Times New Roman" panose="02020603050405020304" pitchFamily="18" charset="0"/>
                          <a:ea typeface="宋体" panose="02010600030101010101" pitchFamily="2" charset="-122"/>
                        </a:rPr>
                        <a:t>2022.2-2022.4</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a:effectLst/>
                          <a:latin typeface="Times New Roman" panose="02020603050405020304" pitchFamily="18" charset="0"/>
                          <a:ea typeface="宋体" panose="02010600030101010101" pitchFamily="2" charset="-122"/>
                        </a:rPr>
                        <a:t>结合国外现有电隔离体系和</a:t>
                      </a:r>
                      <a:r>
                        <a:rPr lang="en-US" sz="1200" kern="100" baseline="0">
                          <a:effectLst/>
                          <a:latin typeface="Times New Roman" panose="02020603050405020304" pitchFamily="18" charset="0"/>
                          <a:ea typeface="宋体" panose="02010600030101010101" pitchFamily="2" charset="-122"/>
                        </a:rPr>
                        <a:t>OVM</a:t>
                      </a:r>
                      <a:r>
                        <a:rPr lang="zh-CN" sz="1200" kern="100" baseline="0">
                          <a:effectLst/>
                          <a:latin typeface="Times New Roman" panose="02020603050405020304" pitchFamily="18" charset="0"/>
                          <a:ea typeface="宋体" panose="02010600030101010101" pitchFamily="2" charset="-122"/>
                        </a:rPr>
                        <a:t>常规锚具体系，设计出新型电隔离预应力锚固体的三维模型并进行锚垫板的有限元分析</a:t>
                      </a:r>
                      <a:endParaRPr lang="zh-CN" sz="1050" kern="100" baseline="0">
                        <a:effectLst/>
                        <a:latin typeface="Times New Roman" panose="02020603050405020304" pitchFamily="18" charset="0"/>
                        <a:ea typeface="宋体" panose="02010600030101010101" pitchFamily="2" charset="-122"/>
                      </a:endParaRPr>
                    </a:p>
                  </a:txBody>
                  <a:tcPr marL="36195" marR="36195" marT="36195" marB="36195" anchor="ctr"/>
                </a:tc>
              </a:tr>
              <a:tr h="528786">
                <a:tc vMerge="1">
                  <a:tcPr/>
                </a:tc>
                <a:tc>
                  <a:txBody>
                    <a:bodyPr/>
                    <a:lstStyle/>
                    <a:p>
                      <a:pPr algn="ctr">
                        <a:spcAft>
                          <a:spcPts val="0"/>
                        </a:spcAft>
                      </a:pPr>
                      <a:r>
                        <a:rPr lang="en-US" sz="1200" kern="100" baseline="0" dirty="0">
                          <a:effectLst/>
                          <a:latin typeface="Times New Roman" panose="02020603050405020304" pitchFamily="18" charset="0"/>
                          <a:ea typeface="宋体" panose="02010600030101010101" pitchFamily="2" charset="-122"/>
                        </a:rPr>
                        <a:t>2022.5-2022.8</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进行预应力力学试验和电隔离性能验证试验</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r>
              <a:tr h="528786">
                <a:tc vMerge="1">
                  <a:tcPr/>
                </a:tc>
                <a:tc>
                  <a:txBody>
                    <a:bodyPr/>
                    <a:lstStyle/>
                    <a:p>
                      <a:pPr algn="ctr">
                        <a:spcAft>
                          <a:spcPts val="0"/>
                        </a:spcAft>
                      </a:pPr>
                      <a:r>
                        <a:rPr lang="en-US" sz="1200" kern="100" baseline="0">
                          <a:effectLst/>
                          <a:latin typeface="Times New Roman" panose="02020603050405020304" pitchFamily="18" charset="0"/>
                          <a:ea typeface="宋体" panose="02010600030101010101" pitchFamily="2" charset="-122"/>
                        </a:rPr>
                        <a:t>2022.9-2022.11</a:t>
                      </a:r>
                      <a:endParaRPr lang="zh-CN" sz="1050" kern="100" baseline="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记录试验数据并对试验数据进行整理和分析，建立预应力筋健康状况与腐蚀影响因素的数学关系</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r>
              <a:tr h="308075">
                <a:tc vMerge="1">
                  <a:tcPr/>
                </a:tc>
                <a:tc>
                  <a:txBody>
                    <a:bodyPr/>
                    <a:lstStyle/>
                    <a:p>
                      <a:pPr algn="ctr">
                        <a:spcAft>
                          <a:spcPts val="0"/>
                        </a:spcAft>
                      </a:pPr>
                      <a:r>
                        <a:rPr lang="en-US" sz="1200" kern="100" baseline="0">
                          <a:effectLst/>
                          <a:latin typeface="Times New Roman" panose="02020603050405020304" pitchFamily="18" charset="0"/>
                          <a:ea typeface="宋体" panose="02010600030101010101" pitchFamily="2" charset="-122"/>
                        </a:rPr>
                        <a:t>2022.12-2023.3</a:t>
                      </a:r>
                      <a:endParaRPr lang="zh-CN" sz="1050" kern="100" baseline="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撰写毕业论文</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r>
            </a:tbl>
          </a:graphicData>
        </a:graphic>
      </p:graphicFrame>
      <p:graphicFrame>
        <p:nvGraphicFramePr>
          <p:cNvPr id="3" name="图示 2"/>
          <p:cNvGraphicFramePr/>
          <p:nvPr/>
        </p:nvGraphicFramePr>
        <p:xfrm>
          <a:off x="2032635" y="1751330"/>
          <a:ext cx="8251825" cy="1066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47053" y="3228591"/>
            <a:ext cx="2697894" cy="1446550"/>
          </a:xfrm>
          <a:prstGeom prst="rect">
            <a:avLst/>
          </a:prstGeom>
          <a:noFill/>
        </p:spPr>
        <p:txBody>
          <a:bodyPr wrap="square" lIns="91440" tIns="45720" rIns="91440" bIns="45720">
            <a:spAutoFit/>
          </a:bodyPr>
          <a:lstStyle/>
          <a:p>
            <a:pPr algn="ctr"/>
            <a:r>
              <a:rPr lang="zh-CN" altLang="en-US" sz="8800" dirty="0">
                <a:ln w="0"/>
                <a:solidFill>
                  <a:schemeClr val="accent1"/>
                </a:solidFill>
                <a:effectLst>
                  <a:outerShdw blurRad="38100" dist="25400" dir="5400000" algn="ctr" rotWithShape="0">
                    <a:srgbClr val="6E747A">
                      <a:alpha val="43000"/>
                    </a:srgbClr>
                  </a:outerShdw>
                </a:effectLst>
              </a:rPr>
              <a:t>谢谢</a:t>
            </a:r>
            <a:endParaRPr lang="zh-CN" altLang="en-US" sz="880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8"/>
          <p:cNvSpPr txBox="1"/>
          <p:nvPr/>
        </p:nvSpPr>
        <p:spPr>
          <a:xfrm>
            <a:off x="4133215" y="1991360"/>
            <a:ext cx="4537075" cy="4707890"/>
          </a:xfrm>
          <a:prstGeom prst="rect">
            <a:avLst/>
          </a:prstGeom>
          <a:noFill/>
        </p:spPr>
        <p:txBody>
          <a:bodyPr wrap="square" rtlCol="0">
            <a:spAutoFit/>
          </a:bodyPr>
          <a:lstStyle/>
          <a:p>
            <a:pPr algn="l">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01 </a:t>
            </a:r>
            <a:r>
              <a:rPr lang="zh-CN" altLang="en-US" sz="4000" b="1" dirty="0">
                <a:solidFill>
                  <a:srgbClr val="183783"/>
                </a:solidFill>
                <a:latin typeface="微软雅黑" panose="020B0503020204020204" pitchFamily="34" charset="-122"/>
                <a:ea typeface="微软雅黑" panose="020B0503020204020204" pitchFamily="34" charset="-122"/>
              </a:rPr>
              <a:t>研究背景</a:t>
            </a:r>
            <a:endParaRPr lang="en-US" altLang="zh-CN" sz="4000" b="1" dirty="0">
              <a:solidFill>
                <a:srgbClr val="183783"/>
              </a:solidFill>
              <a:latin typeface="微软雅黑" panose="020B0503020204020204" pitchFamily="34" charset="-122"/>
              <a:ea typeface="微软雅黑" panose="020B0503020204020204" pitchFamily="34" charset="-122"/>
            </a:endParaRP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02 </a:t>
            </a:r>
            <a:r>
              <a:rPr lang="zh-CN" altLang="en-US" sz="4000" b="1" dirty="0">
                <a:solidFill>
                  <a:srgbClr val="183783"/>
                </a:solidFill>
                <a:latin typeface="微软雅黑" panose="020B0503020204020204" pitchFamily="34" charset="-122"/>
                <a:ea typeface="微软雅黑" panose="020B0503020204020204" pitchFamily="34" charset="-122"/>
              </a:rPr>
              <a:t>研究现状</a:t>
            </a:r>
            <a:endParaRPr lang="en-US" altLang="zh-CN" sz="4000" b="1" dirty="0">
              <a:solidFill>
                <a:srgbClr val="183783"/>
              </a:solidFill>
              <a:latin typeface="微软雅黑" panose="020B0503020204020204" pitchFamily="34" charset="-122"/>
              <a:ea typeface="微软雅黑" panose="020B0503020204020204" pitchFamily="34" charset="-122"/>
            </a:endParaRP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03 </a:t>
            </a:r>
            <a:r>
              <a:rPr lang="zh-CN" altLang="en-US" sz="4000" b="1" dirty="0">
                <a:solidFill>
                  <a:srgbClr val="183783"/>
                </a:solidFill>
                <a:latin typeface="微软雅黑" panose="020B0503020204020204" pitchFamily="34" charset="-122"/>
                <a:ea typeface="微软雅黑" panose="020B0503020204020204" pitchFamily="34" charset="-122"/>
              </a:rPr>
              <a:t>研究依据</a:t>
            </a:r>
            <a:endParaRPr lang="zh-CN" altLang="en-US" sz="4000" b="1" dirty="0">
              <a:solidFill>
                <a:srgbClr val="183783"/>
              </a:solidFill>
              <a:latin typeface="微软雅黑" panose="020B0503020204020204" pitchFamily="34" charset="-122"/>
              <a:ea typeface="微软雅黑" panose="020B0503020204020204" pitchFamily="34" charset="-122"/>
            </a:endParaRP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04 </a:t>
            </a:r>
            <a:r>
              <a:rPr lang="zh-CN" altLang="en-US" sz="4000" b="1" dirty="0">
                <a:solidFill>
                  <a:srgbClr val="183783"/>
                </a:solidFill>
                <a:latin typeface="微软雅黑" panose="020B0503020204020204" pitchFamily="34" charset="-122"/>
                <a:ea typeface="微软雅黑" panose="020B0503020204020204" pitchFamily="34" charset="-122"/>
              </a:rPr>
              <a:t>研究内容</a:t>
            </a:r>
            <a:endParaRPr lang="zh-CN" altLang="en-US" sz="4000" b="1" dirty="0">
              <a:solidFill>
                <a:srgbClr val="183783"/>
              </a:solidFill>
              <a:latin typeface="微软雅黑" panose="020B0503020204020204" pitchFamily="34" charset="-122"/>
              <a:ea typeface="微软雅黑" panose="020B0503020204020204" pitchFamily="34" charset="-122"/>
            </a:endParaRP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05 </a:t>
            </a:r>
            <a:r>
              <a:rPr lang="zh-CN" altLang="en-US" sz="4000" b="1" dirty="0">
                <a:solidFill>
                  <a:srgbClr val="183783"/>
                </a:solidFill>
                <a:latin typeface="微软雅黑" panose="020B0503020204020204" pitchFamily="34" charset="-122"/>
                <a:ea typeface="微软雅黑" panose="020B0503020204020204" pitchFamily="34" charset="-122"/>
              </a:rPr>
              <a:t>论文工作基础</a:t>
            </a:r>
            <a:endParaRPr lang="zh-CN" altLang="en-US" sz="4000" b="1" dirty="0">
              <a:solidFill>
                <a:srgbClr val="183783"/>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5361305" y="103314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8"/>
          <p:cNvSpPr txBox="1">
            <a:spLocks noChangeArrowheads="1"/>
          </p:cNvSpPr>
          <p:nvPr/>
        </p:nvSpPr>
        <p:spPr bwMode="auto">
          <a:xfrm>
            <a:off x="2120533" y="792224"/>
            <a:ext cx="7759700" cy="1198880"/>
          </a:xfrm>
          <a:prstGeom prst="rect">
            <a:avLst/>
          </a:prstGeom>
          <a:noFill/>
          <a:ln w="9525">
            <a:noFill/>
            <a:miter lim="800000"/>
          </a:ln>
        </p:spPr>
        <p:txBody>
          <a:bodyPr>
            <a:spAutoFit/>
          </a:bodyPr>
          <a:lstStyle/>
          <a:p>
            <a:pPr algn="ctr"/>
            <a:r>
              <a:rPr lang="zh-CN" altLang="en-US" sz="72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sz="72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zh-CN" sz="2800" b="1" dirty="0">
                <a:solidFill>
                  <a:srgbClr val="7030A0"/>
                </a:solidFill>
                <a:latin typeface="微软雅黑" panose="020B0503020204020204" pitchFamily="34" charset="-122"/>
                <a:ea typeface="微软雅黑" panose="020B0503020204020204" pitchFamily="34" charset="-122"/>
              </a:rPr>
              <a:t>存在的问题</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研究背景</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487680" y="2293620"/>
            <a:ext cx="5855970" cy="870751"/>
          </a:xfrm>
          <a:prstGeom prst="rect">
            <a:avLst/>
          </a:prstGeom>
          <a:noFill/>
          <a:ln w="9525">
            <a:noFill/>
          </a:ln>
        </p:spPr>
        <p:txBody>
          <a:bodyPr wrap="square">
            <a:spAutoFit/>
          </a:bodyPr>
          <a:lstStyle/>
          <a:p>
            <a:pPr marL="342900" indent="-342900" fontAlgn="auto">
              <a:lnSpc>
                <a:spcPct val="150000"/>
              </a:lnSpc>
              <a:buFont typeface="Wingdings" panose="05000000000000000000" charset="0"/>
              <a:buChar char="l"/>
            </a:pPr>
            <a:r>
              <a:rPr lang="zh-CN" b="0" dirty="0">
                <a:latin typeface="Times New Roman" panose="02020603050405020304" pitchFamily="18" charset="0"/>
                <a:ea typeface="宋体" panose="02010600030101010101" pitchFamily="2" charset="-122"/>
              </a:rPr>
              <a:t>预应力混凝土结构作为</a:t>
            </a:r>
            <a:r>
              <a:rPr lang="zh-CN" b="1" dirty="0">
                <a:solidFill>
                  <a:schemeClr val="accent1"/>
                </a:solidFill>
                <a:latin typeface="Times New Roman" panose="02020603050405020304" pitchFamily="18" charset="0"/>
                <a:ea typeface="宋体" panose="02010600030101010101" pitchFamily="2" charset="-122"/>
              </a:rPr>
              <a:t>桥梁、铁路、核安全壳、</a:t>
            </a:r>
            <a:r>
              <a:rPr 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LNG</a:t>
            </a:r>
            <a:r>
              <a:rPr lang="zh-CN" b="1" dirty="0">
                <a:solidFill>
                  <a:schemeClr val="accent1"/>
                </a:solidFill>
                <a:latin typeface="Times New Roman" panose="02020603050405020304" pitchFamily="18" charset="0"/>
                <a:ea typeface="宋体" panose="02010600030101010101" pitchFamily="2" charset="-122"/>
              </a:rPr>
              <a:t>储罐</a:t>
            </a:r>
            <a:r>
              <a:rPr lang="zh-CN" b="0" dirty="0">
                <a:latin typeface="Times New Roman" panose="02020603050405020304" pitchFamily="18" charset="0"/>
                <a:ea typeface="宋体" panose="02010600030101010101" pitchFamily="2" charset="-122"/>
              </a:rPr>
              <a:t>等大型基础设施的主要受力部件</a:t>
            </a:r>
            <a:endParaRPr lang="zh-CN" b="0" dirty="0">
              <a:latin typeface="Times New Roman" panose="02020603050405020304" pitchFamily="18" charset="0"/>
              <a:ea typeface="宋体" panose="02010600030101010101" pitchFamily="2" charset="-122"/>
            </a:endParaRPr>
          </a:p>
        </p:txBody>
      </p:sp>
      <p:pic>
        <p:nvPicPr>
          <p:cNvPr id="2" name="图片 1" descr="核安全壳"/>
          <p:cNvPicPr>
            <a:picLocks noChangeAspect="1"/>
          </p:cNvPicPr>
          <p:nvPr/>
        </p:nvPicPr>
        <p:blipFill>
          <a:blip r:embed="rId1"/>
          <a:stretch>
            <a:fillRect/>
          </a:stretch>
        </p:blipFill>
        <p:spPr>
          <a:xfrm>
            <a:off x="7238365" y="3822700"/>
            <a:ext cx="1990725" cy="1326515"/>
          </a:xfrm>
          <a:prstGeom prst="rect">
            <a:avLst/>
          </a:prstGeom>
        </p:spPr>
      </p:pic>
      <p:pic>
        <p:nvPicPr>
          <p:cNvPr id="3" name="图片 2"/>
          <p:cNvPicPr>
            <a:picLocks noChangeAspect="1"/>
          </p:cNvPicPr>
          <p:nvPr/>
        </p:nvPicPr>
        <p:blipFill>
          <a:blip r:embed="rId2"/>
          <a:srcRect r="28519"/>
          <a:stretch>
            <a:fillRect/>
          </a:stretch>
        </p:blipFill>
        <p:spPr>
          <a:xfrm>
            <a:off x="7238365" y="5227320"/>
            <a:ext cx="1990725" cy="1465580"/>
          </a:xfrm>
          <a:prstGeom prst="rect">
            <a:avLst/>
          </a:prstGeom>
        </p:spPr>
      </p:pic>
      <p:pic>
        <p:nvPicPr>
          <p:cNvPr id="5" name="图片 4" descr="铁路桥梁"/>
          <p:cNvPicPr>
            <a:picLocks noChangeAspect="1"/>
          </p:cNvPicPr>
          <p:nvPr/>
        </p:nvPicPr>
        <p:blipFill>
          <a:blip r:embed="rId3"/>
          <a:stretch>
            <a:fillRect/>
          </a:stretch>
        </p:blipFill>
        <p:spPr>
          <a:xfrm>
            <a:off x="7237730" y="2431415"/>
            <a:ext cx="1991360" cy="1322705"/>
          </a:xfrm>
          <a:prstGeom prst="rect">
            <a:avLst/>
          </a:prstGeom>
        </p:spPr>
      </p:pic>
      <p:pic>
        <p:nvPicPr>
          <p:cNvPr id="6" name="图片 5" descr="斜拉桥"/>
          <p:cNvPicPr>
            <a:picLocks noChangeAspect="1"/>
          </p:cNvPicPr>
          <p:nvPr/>
        </p:nvPicPr>
        <p:blipFill>
          <a:blip r:embed="rId4"/>
          <a:stretch>
            <a:fillRect/>
          </a:stretch>
        </p:blipFill>
        <p:spPr>
          <a:xfrm>
            <a:off x="7237730" y="981075"/>
            <a:ext cx="1991360" cy="1372235"/>
          </a:xfrm>
          <a:prstGeom prst="rect">
            <a:avLst/>
          </a:prstGeom>
        </p:spPr>
      </p:pic>
      <p:pic>
        <p:nvPicPr>
          <p:cNvPr id="7" name="图片 36"/>
          <p:cNvPicPr>
            <a:picLocks noChangeAspect="1"/>
          </p:cNvPicPr>
          <p:nvPr/>
        </p:nvPicPr>
        <p:blipFill>
          <a:blip r:embed="rId5"/>
          <a:stretch>
            <a:fillRect/>
          </a:stretch>
        </p:blipFill>
        <p:spPr>
          <a:xfrm>
            <a:off x="9758045" y="3815080"/>
            <a:ext cx="1793875" cy="1341755"/>
          </a:xfrm>
          <a:prstGeom prst="rect">
            <a:avLst/>
          </a:prstGeom>
          <a:noFill/>
          <a:ln w="9525">
            <a:noFill/>
          </a:ln>
        </p:spPr>
      </p:pic>
      <p:pic>
        <p:nvPicPr>
          <p:cNvPr id="8" name="图片 7"/>
          <p:cNvPicPr>
            <a:picLocks noChangeAspect="1"/>
          </p:cNvPicPr>
          <p:nvPr/>
        </p:nvPicPr>
        <p:blipFill>
          <a:blip r:embed="rId6"/>
          <a:srcRect l="14475" r="9889"/>
          <a:stretch>
            <a:fillRect/>
          </a:stretch>
        </p:blipFill>
        <p:spPr>
          <a:xfrm>
            <a:off x="9702482" y="981075"/>
            <a:ext cx="1811655" cy="1294765"/>
          </a:xfrm>
          <a:prstGeom prst="rect">
            <a:avLst/>
          </a:prstGeom>
        </p:spPr>
      </p:pic>
      <p:pic>
        <p:nvPicPr>
          <p:cNvPr id="10" name="图片 41"/>
          <p:cNvPicPr>
            <a:picLocks noChangeAspect="1"/>
          </p:cNvPicPr>
          <p:nvPr/>
        </p:nvPicPr>
        <p:blipFill>
          <a:blip r:embed="rId7"/>
          <a:stretch>
            <a:fillRect/>
          </a:stretch>
        </p:blipFill>
        <p:spPr>
          <a:xfrm>
            <a:off x="9758045" y="5328920"/>
            <a:ext cx="1700530" cy="1262380"/>
          </a:xfrm>
          <a:prstGeom prst="rect">
            <a:avLst/>
          </a:prstGeom>
          <a:noFill/>
          <a:ln w="9525">
            <a:noFill/>
          </a:ln>
        </p:spPr>
      </p:pic>
      <p:sp>
        <p:nvSpPr>
          <p:cNvPr id="11" name="文本框 10"/>
          <p:cNvSpPr txBox="1"/>
          <p:nvPr/>
        </p:nvSpPr>
        <p:spPr>
          <a:xfrm>
            <a:off x="487680" y="3568065"/>
            <a:ext cx="5822950" cy="1337945"/>
          </a:xfrm>
          <a:prstGeom prst="rect">
            <a:avLst/>
          </a:prstGeom>
          <a:noFill/>
        </p:spPr>
        <p:txBody>
          <a:bodyPr wrap="square" rtlCol="0" anchor="t">
            <a:spAutoFit/>
          </a:bodyPr>
          <a:lstStyle/>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结构中的锚具和预应力筋均为金属件，极易受到来自周围环境的</a:t>
            </a:r>
            <a:r>
              <a:rPr lang="zh-CN" b="1" dirty="0">
                <a:solidFill>
                  <a:srgbClr val="FF0000"/>
                </a:solidFill>
                <a:latin typeface="Times New Roman" panose="02020603050405020304" pitchFamily="18" charset="0"/>
                <a:ea typeface="宋体" panose="02010600030101010101" pitchFamily="2" charset="-122"/>
                <a:sym typeface="+mn-ea"/>
              </a:rPr>
              <a:t>氯化物、杂散电流、金属溶解电解质、材料的氢脆、微动疲劳、电接触</a:t>
            </a:r>
            <a:r>
              <a:rPr lang="zh-CN" dirty="0">
                <a:latin typeface="Times New Roman" panose="02020603050405020304" pitchFamily="18" charset="0"/>
                <a:ea typeface="宋体" panose="02010600030101010101" pitchFamily="2" charset="-122"/>
                <a:sym typeface="+mn-ea"/>
              </a:rPr>
              <a:t>的影响造成腐蚀</a:t>
            </a:r>
            <a:endParaRPr lang="zh-CN" altLang="en-US" dirty="0"/>
          </a:p>
        </p:txBody>
      </p:sp>
      <p:pic>
        <p:nvPicPr>
          <p:cNvPr id="2050" name="图片 4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3402" y="2504647"/>
            <a:ext cx="1816757" cy="113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6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存在的问题</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研究背景</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nvGraphicFramePr>
        <p:xfrm>
          <a:off x="1102360" y="1630045"/>
          <a:ext cx="4797600" cy="4953660"/>
        </p:xfrm>
        <a:graphic>
          <a:graphicData uri="http://schemas.openxmlformats.org/drawingml/2006/table">
            <a:tbl>
              <a:tblPr firstRow="1" bandRow="1">
                <a:tableStyleId>{5940675A-B579-460E-94D1-54222C63F5DA}</a:tableStyleId>
              </a:tblPr>
              <a:tblGrid>
                <a:gridCol w="2133600"/>
                <a:gridCol w="2664000"/>
              </a:tblGrid>
              <a:tr h="381000">
                <a:tc gridSpan="2">
                  <a:txBody>
                    <a:bodyPr/>
                    <a:lstStyle/>
                    <a:p>
                      <a:pPr algn="ctr">
                        <a:buNone/>
                      </a:pPr>
                      <a:r>
                        <a:rPr lang="zh-CN" altLang="en-US"/>
                        <a:t>防腐措施</a:t>
                      </a:r>
                      <a:endParaRPr lang="zh-CN" altLang="en-US"/>
                    </a:p>
                  </a:txBody>
                  <a:tcPr anchor="ctr">
                    <a:solidFill>
                      <a:srgbClr val="FFC000"/>
                    </a:solidFill>
                  </a:tcPr>
                </a:tc>
                <a:tc hMerge="1">
                  <a:tcPr/>
                </a:tc>
              </a:tr>
              <a:tr h="1188000">
                <a:tc>
                  <a:txBody>
                    <a:bodyPr/>
                    <a:lstStyle/>
                    <a:p>
                      <a:pPr algn="ctr">
                        <a:buNone/>
                      </a:pPr>
                      <a:r>
                        <a:rPr lang="zh-CN" altLang="en-US" dirty="0"/>
                        <a:t>预应力筋和锚具的表面防腐工艺</a:t>
                      </a:r>
                      <a:endParaRPr lang="zh-CN" altLang="en-US" dirty="0"/>
                    </a:p>
                  </a:txBody>
                  <a:tcPr anchor="ctr"/>
                </a:tc>
                <a:tc>
                  <a:txBody>
                    <a:bodyPr/>
                    <a:lstStyle/>
                    <a:p>
                      <a:pPr algn="ctr">
                        <a:buNone/>
                      </a:pPr>
                      <a:endParaRPr lang="zh-CN" altLang="en-US"/>
                    </a:p>
                  </a:txBody>
                  <a:tcPr anchor="ctr"/>
                </a:tc>
              </a:tr>
              <a:tr h="1152000">
                <a:tc>
                  <a:txBody>
                    <a:bodyPr/>
                    <a:lstStyle/>
                    <a:p>
                      <a:pPr algn="ctr">
                        <a:buNone/>
                      </a:pPr>
                      <a:r>
                        <a:rPr lang="zh-CN" altLang="en-US"/>
                        <a:t>无粘结保护</a:t>
                      </a:r>
                      <a:endParaRPr lang="zh-CN" altLang="en-US"/>
                    </a:p>
                  </a:txBody>
                  <a:tcPr anchor="ctr"/>
                </a:tc>
                <a:tc>
                  <a:txBody>
                    <a:bodyPr/>
                    <a:lstStyle/>
                    <a:p>
                      <a:pPr algn="ctr">
                        <a:buNone/>
                      </a:pPr>
                      <a:endParaRPr lang="zh-CN" altLang="en-US"/>
                    </a:p>
                  </a:txBody>
                  <a:tcPr anchor="ctr"/>
                </a:tc>
              </a:tr>
              <a:tr h="1116330">
                <a:tc>
                  <a:txBody>
                    <a:bodyPr/>
                    <a:lstStyle/>
                    <a:p>
                      <a:pPr algn="ctr">
                        <a:buNone/>
                      </a:pPr>
                      <a:r>
                        <a:rPr lang="zh-CN" altLang="en-US"/>
                        <a:t>预应力孔道灌浆</a:t>
                      </a:r>
                      <a:endParaRPr lang="zh-CN" altLang="en-US"/>
                    </a:p>
                  </a:txBody>
                  <a:tcPr anchor="ctr"/>
                </a:tc>
                <a:tc>
                  <a:txBody>
                    <a:bodyPr/>
                    <a:lstStyle/>
                    <a:p>
                      <a:pPr algn="ctr">
                        <a:buNone/>
                      </a:pPr>
                      <a:endParaRPr lang="zh-CN" altLang="en-US"/>
                    </a:p>
                  </a:txBody>
                  <a:tcPr anchor="ctr"/>
                </a:tc>
              </a:tr>
              <a:tr h="1116330">
                <a:tc>
                  <a:txBody>
                    <a:bodyPr/>
                    <a:lstStyle/>
                    <a:p>
                      <a:pPr algn="ctr">
                        <a:buNone/>
                      </a:pPr>
                      <a:r>
                        <a:rPr lang="zh-CN" altLang="en-US"/>
                        <a:t>阴极保护</a:t>
                      </a:r>
                      <a:endParaRPr lang="zh-CN" altLang="en-US"/>
                    </a:p>
                  </a:txBody>
                  <a:tcPr anchor="ctr"/>
                </a:tc>
                <a:tc>
                  <a:txBody>
                    <a:bodyPr/>
                    <a:lstStyle/>
                    <a:p>
                      <a:pPr algn="ctr">
                        <a:buNone/>
                      </a:pPr>
                      <a:endParaRPr lang="zh-CN" altLang="en-US" dirty="0"/>
                    </a:p>
                  </a:txBody>
                  <a:tcPr anchor="ctr"/>
                </a:tc>
              </a:tr>
            </a:tbl>
          </a:graphicData>
        </a:graphic>
      </p:graphicFrame>
      <p:pic>
        <p:nvPicPr>
          <p:cNvPr id="2" name="图片 179" descr="镀锌钢绞线"/>
          <p:cNvPicPr>
            <a:picLocks noChangeAspect="1"/>
          </p:cNvPicPr>
          <p:nvPr/>
        </p:nvPicPr>
        <p:blipFill>
          <a:blip r:embed="rId1"/>
          <a:stretch>
            <a:fillRect/>
          </a:stretch>
        </p:blipFill>
        <p:spPr>
          <a:xfrm>
            <a:off x="3369310" y="2076450"/>
            <a:ext cx="1201420" cy="1069975"/>
          </a:xfrm>
          <a:prstGeom prst="rect">
            <a:avLst/>
          </a:prstGeom>
          <a:noFill/>
          <a:ln w="9525">
            <a:noFill/>
          </a:ln>
        </p:spPr>
      </p:pic>
      <p:pic>
        <p:nvPicPr>
          <p:cNvPr id="3" name="图片 180" descr="环氧钢绞线"/>
          <p:cNvPicPr>
            <a:picLocks noChangeAspect="1"/>
          </p:cNvPicPr>
          <p:nvPr/>
        </p:nvPicPr>
        <p:blipFill>
          <a:blip r:embed="rId2"/>
          <a:srcRect l="24487" r="18212" b="25487"/>
          <a:stretch>
            <a:fillRect/>
          </a:stretch>
        </p:blipFill>
        <p:spPr>
          <a:xfrm>
            <a:off x="4700270" y="2076450"/>
            <a:ext cx="1120775" cy="1059815"/>
          </a:xfrm>
          <a:prstGeom prst="rect">
            <a:avLst/>
          </a:prstGeom>
          <a:noFill/>
          <a:ln w="9525">
            <a:noFill/>
          </a:ln>
        </p:spPr>
      </p:pic>
      <p:pic>
        <p:nvPicPr>
          <p:cNvPr id="5" name="图片 182" descr="预留灌浆孔道"/>
          <p:cNvPicPr>
            <a:picLocks noChangeAspect="1"/>
          </p:cNvPicPr>
          <p:nvPr/>
        </p:nvPicPr>
        <p:blipFill>
          <a:blip r:embed="rId3"/>
          <a:srcRect r="8925"/>
          <a:stretch>
            <a:fillRect/>
          </a:stretch>
        </p:blipFill>
        <p:spPr>
          <a:xfrm>
            <a:off x="3419475" y="4448175"/>
            <a:ext cx="1205230" cy="880110"/>
          </a:xfrm>
          <a:prstGeom prst="rect">
            <a:avLst/>
          </a:prstGeom>
          <a:noFill/>
          <a:ln w="9525">
            <a:noFill/>
          </a:ln>
        </p:spPr>
      </p:pic>
      <p:pic>
        <p:nvPicPr>
          <p:cNvPr id="7" name="图片 183" descr="孔道灌浆"/>
          <p:cNvPicPr>
            <a:picLocks noChangeAspect="1"/>
          </p:cNvPicPr>
          <p:nvPr/>
        </p:nvPicPr>
        <p:blipFill>
          <a:blip r:embed="rId4"/>
          <a:stretch>
            <a:fillRect/>
          </a:stretch>
        </p:blipFill>
        <p:spPr>
          <a:xfrm>
            <a:off x="4668520" y="4448175"/>
            <a:ext cx="1183640" cy="878840"/>
          </a:xfrm>
          <a:prstGeom prst="rect">
            <a:avLst/>
          </a:prstGeom>
          <a:noFill/>
          <a:ln w="9525">
            <a:noFill/>
          </a:ln>
        </p:spPr>
      </p:pic>
      <p:pic>
        <p:nvPicPr>
          <p:cNvPr id="8" name="图片 185" descr="无粘结筋"/>
          <p:cNvPicPr>
            <a:picLocks noChangeAspect="1"/>
          </p:cNvPicPr>
          <p:nvPr/>
        </p:nvPicPr>
        <p:blipFill>
          <a:blip r:embed="rId5"/>
          <a:srcRect l="5258" r="16847"/>
          <a:stretch>
            <a:fillRect/>
          </a:stretch>
        </p:blipFill>
        <p:spPr>
          <a:xfrm>
            <a:off x="3419475" y="3280410"/>
            <a:ext cx="2300605" cy="989330"/>
          </a:xfrm>
          <a:prstGeom prst="rect">
            <a:avLst/>
          </a:prstGeom>
          <a:noFill/>
          <a:ln w="9525">
            <a:noFill/>
          </a:ln>
        </p:spPr>
      </p:pic>
      <p:graphicFrame>
        <p:nvGraphicFramePr>
          <p:cNvPr id="6" name="表格 5"/>
          <p:cNvGraphicFramePr/>
          <p:nvPr/>
        </p:nvGraphicFramePr>
        <p:xfrm>
          <a:off x="6896100" y="1630045"/>
          <a:ext cx="2916000" cy="1905000"/>
        </p:xfrm>
        <a:graphic>
          <a:graphicData uri="http://schemas.openxmlformats.org/drawingml/2006/table">
            <a:tbl>
              <a:tblPr firstRow="1" bandRow="1">
                <a:tableStyleId>{5940675A-B579-460E-94D1-54222C63F5DA}</a:tableStyleId>
              </a:tblPr>
              <a:tblGrid>
                <a:gridCol w="2916000"/>
              </a:tblGrid>
              <a:tr h="381000">
                <a:tc>
                  <a:txBody>
                    <a:bodyPr/>
                    <a:lstStyle/>
                    <a:p>
                      <a:pPr algn="ctr">
                        <a:buNone/>
                      </a:pPr>
                      <a:r>
                        <a:rPr lang="zh-CN" altLang="en-US"/>
                        <a:t>腐蚀检测</a:t>
                      </a:r>
                      <a:endParaRPr lang="zh-CN" altLang="en-US"/>
                    </a:p>
                  </a:txBody>
                  <a:tcPr anchor="ctr">
                    <a:solidFill>
                      <a:schemeClr val="accent4"/>
                    </a:solidFill>
                  </a:tcPr>
                </a:tc>
              </a:tr>
              <a:tr h="381000">
                <a:tc>
                  <a:txBody>
                    <a:bodyPr/>
                    <a:lstStyle/>
                    <a:p>
                      <a:pPr algn="ctr">
                        <a:buNone/>
                      </a:pPr>
                      <a:r>
                        <a:rPr lang="zh-CN" altLang="en-US" dirty="0"/>
                        <a:t>声发射检测</a:t>
                      </a:r>
                      <a:endParaRPr lang="zh-CN" altLang="en-US" dirty="0"/>
                    </a:p>
                  </a:txBody>
                  <a:tcPr anchor="ctr"/>
                </a:tc>
              </a:tr>
              <a:tr h="381000">
                <a:tc>
                  <a:txBody>
                    <a:bodyPr/>
                    <a:lstStyle/>
                    <a:p>
                      <a:pPr algn="ctr">
                        <a:buNone/>
                      </a:pPr>
                      <a:r>
                        <a:rPr lang="zh-CN" altLang="en-US" dirty="0"/>
                        <a:t>超声波检测</a:t>
                      </a:r>
                      <a:endParaRPr lang="zh-CN" altLang="en-US" dirty="0"/>
                    </a:p>
                  </a:txBody>
                  <a:tcPr anchor="ctr"/>
                </a:tc>
              </a:tr>
              <a:tr h="381000">
                <a:tc>
                  <a:txBody>
                    <a:bodyPr/>
                    <a:lstStyle/>
                    <a:p>
                      <a:pPr algn="ctr">
                        <a:buNone/>
                      </a:pPr>
                      <a:r>
                        <a:rPr lang="zh-CN" altLang="en-US" dirty="0"/>
                        <a:t>磁性检测</a:t>
                      </a:r>
                      <a:endParaRPr lang="zh-CN" altLang="en-US" dirty="0"/>
                    </a:p>
                  </a:txBody>
                  <a:tcPr anchor="ctr"/>
                </a:tc>
              </a:tr>
              <a:tr h="381000">
                <a:tc>
                  <a:txBody>
                    <a:bodyPr/>
                    <a:lstStyle/>
                    <a:p>
                      <a:pPr algn="ctr">
                        <a:buNone/>
                      </a:pPr>
                      <a:r>
                        <a:rPr lang="zh-CN" altLang="en-US" dirty="0"/>
                        <a:t>射线照相检测</a:t>
                      </a:r>
                      <a:endParaRPr lang="zh-CN" altLang="en-US" dirty="0"/>
                    </a:p>
                  </a:txBody>
                  <a:tcPr anchor="ctr"/>
                </a:tc>
              </a:tr>
            </a:tbl>
          </a:graphicData>
        </a:graphic>
      </p:graphicFrame>
      <p:sp>
        <p:nvSpPr>
          <p:cNvPr id="11" name="文本框 10"/>
          <p:cNvSpPr txBox="1"/>
          <p:nvPr/>
        </p:nvSpPr>
        <p:spPr>
          <a:xfrm>
            <a:off x="6896100" y="4390390"/>
            <a:ext cx="4369435" cy="1286250"/>
          </a:xfrm>
          <a:prstGeom prst="rect">
            <a:avLst/>
          </a:prstGeom>
          <a:noFill/>
        </p:spPr>
        <p:txBody>
          <a:bodyPr wrap="square" rtlCol="0" anchor="t">
            <a:spAutoFit/>
          </a:bodyPr>
          <a:lstStyle/>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实地应用效果却不好</a:t>
            </a:r>
            <a:endParaRPr lang="zh-CN" dirty="0">
              <a:latin typeface="Times New Roman" panose="02020603050405020304" pitchFamily="18" charset="0"/>
              <a:ea typeface="宋体" panose="02010600030101010101" pitchFamily="2" charset="-122"/>
              <a:sym typeface="+mn-ea"/>
            </a:endParaRPr>
          </a:p>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不适用于长期监测</a:t>
            </a:r>
            <a:endParaRPr lang="zh-CN" dirty="0">
              <a:latin typeface="Times New Roman" panose="02020603050405020304" pitchFamily="18" charset="0"/>
              <a:ea typeface="宋体" panose="02010600030101010101" pitchFamily="2" charset="-122"/>
              <a:sym typeface="+mn-ea"/>
            </a:endParaRPr>
          </a:p>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很难将防腐和监测结合到一起应用</a:t>
            </a:r>
            <a:endParaRPr lang="zh-CN" dirty="0">
              <a:latin typeface="Times New Roman" panose="02020603050405020304" pitchFamily="18" charset="0"/>
              <a:ea typeface="宋体" panose="02010600030101010101" pitchFamily="2" charset="-122"/>
              <a:sym typeface="+mn-ea"/>
            </a:endParaRPr>
          </a:p>
        </p:txBody>
      </p:sp>
      <p:pic>
        <p:nvPicPr>
          <p:cNvPr id="10" name="图片 9"/>
          <p:cNvPicPr>
            <a:picLocks noChangeAspect="1"/>
          </p:cNvPicPr>
          <p:nvPr/>
        </p:nvPicPr>
        <p:blipFill>
          <a:blip r:embed="rId6"/>
          <a:stretch>
            <a:fillRect/>
          </a:stretch>
        </p:blipFill>
        <p:spPr>
          <a:xfrm>
            <a:off x="3419475" y="5601498"/>
            <a:ext cx="1251810" cy="820299"/>
          </a:xfrm>
          <a:prstGeom prst="rect">
            <a:avLst/>
          </a:prstGeom>
        </p:spPr>
      </p:pic>
      <p:pic>
        <p:nvPicPr>
          <p:cNvPr id="12" name="图片 11"/>
          <p:cNvPicPr>
            <a:picLocks noChangeAspect="1"/>
          </p:cNvPicPr>
          <p:nvPr/>
        </p:nvPicPr>
        <p:blipFill>
          <a:blip r:embed="rId7"/>
          <a:stretch>
            <a:fillRect/>
          </a:stretch>
        </p:blipFill>
        <p:spPr>
          <a:xfrm>
            <a:off x="4700270" y="5601498"/>
            <a:ext cx="1046898" cy="8315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解决方案</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研究背景</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261297" y="2119291"/>
            <a:ext cx="5270132" cy="2532745"/>
          </a:xfrm>
          <a:prstGeom prst="rect">
            <a:avLst/>
          </a:prstGeom>
          <a:noFill/>
          <a:ln w="9525">
            <a:noFill/>
          </a:ln>
        </p:spPr>
        <p:txBody>
          <a:bodyPr wrap="square">
            <a:spAutoFit/>
          </a:bodyPr>
          <a:lstStyle/>
          <a:p>
            <a:pPr indent="0" fontAlgn="auto">
              <a:lnSpc>
                <a:spcPct val="150000"/>
              </a:lnSpc>
            </a:pPr>
            <a:r>
              <a:rPr lang="zh-CN" b="0" dirty="0">
                <a:solidFill>
                  <a:schemeClr val="tx1"/>
                </a:solidFill>
                <a:uFillTx/>
                <a:latin typeface="Times New Roman" panose="02020603050405020304" pitchFamily="18" charset="0"/>
                <a:ea typeface="宋体" panose="02010600030101010101" pitchFamily="2" charset="-122"/>
              </a:rPr>
              <a:t>电隔离（</a:t>
            </a:r>
            <a:r>
              <a:rPr lang="en-US" b="0" dirty="0">
                <a:solidFill>
                  <a:schemeClr val="tx1"/>
                </a:solidFill>
                <a:uFillTx/>
                <a:latin typeface="Times New Roman" panose="02020603050405020304" pitchFamily="18" charset="0"/>
                <a:ea typeface="宋体" panose="02010600030101010101" pitchFamily="2" charset="-122"/>
              </a:rPr>
              <a:t>Electrically Isolation Tendons</a:t>
            </a:r>
            <a:r>
              <a:rPr lang="zh-CN" b="0" dirty="0">
                <a:solidFill>
                  <a:schemeClr val="tx1"/>
                </a:solidFill>
                <a:uFillTx/>
                <a:latin typeface="Times New Roman" panose="02020603050405020304" pitchFamily="18" charset="0"/>
                <a:ea typeface="宋体" panose="02010600030101010101" pitchFamily="2" charset="-122"/>
              </a:rPr>
              <a:t>，</a:t>
            </a:r>
            <a:r>
              <a:rPr lang="en-US" b="0" dirty="0">
                <a:solidFill>
                  <a:schemeClr val="tx1"/>
                </a:solidFill>
                <a:uFillTx/>
                <a:latin typeface="Times New Roman" panose="02020603050405020304" pitchFamily="18" charset="0"/>
                <a:ea typeface="宋体" panose="02010600030101010101" pitchFamily="2" charset="-122"/>
              </a:rPr>
              <a:t>EIT</a:t>
            </a:r>
            <a:r>
              <a:rPr lang="zh-CN" b="0" dirty="0">
                <a:solidFill>
                  <a:schemeClr val="tx1"/>
                </a:solidFill>
                <a:uFillTx/>
                <a:latin typeface="Times New Roman" panose="02020603050405020304" pitchFamily="18" charset="0"/>
                <a:ea typeface="宋体" panose="02010600030101010101" pitchFamily="2" charset="-122"/>
              </a:rPr>
              <a:t>）</a:t>
            </a:r>
            <a:r>
              <a:rPr lang="zh-CN" altLang="en-US" b="0" dirty="0">
                <a:solidFill>
                  <a:schemeClr val="tx1"/>
                </a:solidFill>
                <a:uFillTx/>
                <a:latin typeface="Times New Roman" panose="02020603050405020304" pitchFamily="18" charset="0"/>
                <a:ea typeface="宋体" panose="02010600030101010101" pitchFamily="2" charset="-122"/>
              </a:rPr>
              <a:t>体系</a:t>
            </a:r>
            <a:r>
              <a:rPr lang="zh-CN" b="0" dirty="0">
                <a:solidFill>
                  <a:schemeClr val="tx1"/>
                </a:solidFill>
                <a:uFillTx/>
                <a:latin typeface="Times New Roman" panose="02020603050405020304" pitchFamily="18" charset="0"/>
                <a:ea typeface="宋体" panose="02010600030101010101" pitchFamily="2" charset="-122"/>
              </a:rPr>
              <a:t>采用塑料波纹管</a:t>
            </a:r>
            <a:r>
              <a:rPr lang="zh-CN" altLang="en-US" dirty="0">
                <a:latin typeface="Times New Roman" panose="02020603050405020304" pitchFamily="18" charset="0"/>
                <a:ea typeface="宋体" panose="02010600030101010101" pitchFamily="2" charset="-122"/>
              </a:rPr>
              <a:t>作为预应力孔道以</a:t>
            </a:r>
            <a:r>
              <a:rPr lang="zh-CN" b="0" dirty="0">
                <a:solidFill>
                  <a:schemeClr val="tx1"/>
                </a:solidFill>
                <a:uFillTx/>
                <a:latin typeface="Times New Roman" panose="02020603050405020304" pitchFamily="18" charset="0"/>
                <a:ea typeface="宋体" panose="02010600030101010101" pitchFamily="2" charset="-122"/>
              </a:rPr>
              <a:t>保证</a:t>
            </a:r>
            <a:r>
              <a:rPr lang="zh-CN" altLang="en-US" b="0" dirty="0">
                <a:solidFill>
                  <a:schemeClr val="tx1"/>
                </a:solidFill>
                <a:uFillTx/>
                <a:latin typeface="Times New Roman" panose="02020603050405020304" pitchFamily="18" charset="0"/>
                <a:ea typeface="宋体" panose="02010600030101010101" pitchFamily="2" charset="-122"/>
              </a:rPr>
              <a:t>预应</a:t>
            </a:r>
            <a:r>
              <a:rPr lang="zh-CN" b="0" dirty="0">
                <a:solidFill>
                  <a:schemeClr val="tx1"/>
                </a:solidFill>
                <a:uFillTx/>
                <a:latin typeface="Times New Roman" panose="02020603050405020304" pitchFamily="18" charset="0"/>
                <a:ea typeface="宋体" panose="02010600030101010101" pitchFamily="2" charset="-122"/>
              </a:rPr>
              <a:t>力筋的绝缘与密封，然后在两端锚头进行专门的绝缘与密封处理，并使整个预应力筋与锚头体系的绝缘与密封保持连续，</a:t>
            </a:r>
            <a:r>
              <a:rPr lang="zh-CN" b="0" dirty="0">
                <a:solidFill>
                  <a:schemeClr val="tx1"/>
                </a:solidFill>
                <a:highlight>
                  <a:srgbClr val="FFFF00"/>
                </a:highlight>
                <a:uFillTx/>
                <a:latin typeface="Times New Roman" panose="02020603050405020304" pitchFamily="18" charset="0"/>
                <a:ea typeface="宋体" panose="02010600030101010101" pitchFamily="2" charset="-122"/>
              </a:rPr>
              <a:t>该锚固体系</a:t>
            </a:r>
            <a:r>
              <a:rPr lang="zh-CN" altLang="en-US" dirty="0">
                <a:highlight>
                  <a:srgbClr val="FFFF00"/>
                </a:highlight>
                <a:latin typeface="Times New Roman" panose="02020603050405020304" pitchFamily="18" charset="0"/>
                <a:ea typeface="宋体" panose="02010600030101010101" pitchFamily="2" charset="-122"/>
              </a:rPr>
              <a:t>在对结构腐蚀防护的同时还能在线监测结构的健康状况</a:t>
            </a:r>
            <a:endParaRPr lang="zh-CN" altLang="en-US" b="0" dirty="0">
              <a:solidFill>
                <a:schemeClr val="tx1"/>
              </a:solidFill>
              <a:highlight>
                <a:srgbClr val="FFFF00"/>
              </a:highlight>
              <a:uFillTx/>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rotWithShape="1">
          <a:blip r:embed="rId1"/>
          <a:srcRect b="5260"/>
          <a:stretch>
            <a:fillRect/>
          </a:stretch>
        </p:blipFill>
        <p:spPr>
          <a:xfrm>
            <a:off x="8143694" y="2977743"/>
            <a:ext cx="2933763" cy="1798304"/>
          </a:xfrm>
          <a:prstGeom prst="rect">
            <a:avLst/>
          </a:prstGeom>
        </p:spPr>
      </p:pic>
      <p:pic>
        <p:nvPicPr>
          <p:cNvPr id="4" name="图片 3"/>
          <p:cNvPicPr>
            <a:picLocks noChangeAspect="1"/>
          </p:cNvPicPr>
          <p:nvPr/>
        </p:nvPicPr>
        <p:blipFill rotWithShape="1">
          <a:blip r:embed="rId2"/>
          <a:srcRect t="1754" r="13470"/>
          <a:stretch>
            <a:fillRect/>
          </a:stretch>
        </p:blipFill>
        <p:spPr>
          <a:xfrm>
            <a:off x="8157056" y="4823719"/>
            <a:ext cx="2907037" cy="1830107"/>
          </a:xfrm>
          <a:prstGeom prst="rect">
            <a:avLst/>
          </a:prstGeom>
        </p:spPr>
      </p:pic>
      <p:pic>
        <p:nvPicPr>
          <p:cNvPr id="7" name="图片 6"/>
          <p:cNvPicPr>
            <a:picLocks noChangeAspect="1"/>
          </p:cNvPicPr>
          <p:nvPr/>
        </p:nvPicPr>
        <p:blipFill rotWithShape="1">
          <a:blip r:embed="rId3"/>
          <a:srcRect l="11391" r="8850"/>
          <a:stretch>
            <a:fillRect/>
          </a:stretch>
        </p:blipFill>
        <p:spPr>
          <a:xfrm>
            <a:off x="8290449" y="1119227"/>
            <a:ext cx="2640254" cy="1830106"/>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674" y="89003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国内研究现状</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研究现状</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260904" y="1876009"/>
            <a:ext cx="6096000" cy="455253"/>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甘国荣等人：双层电隔离防护锚索</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1260904" y="2644055"/>
            <a:ext cx="8327380" cy="50673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朱万旭等人：</a:t>
            </a:r>
            <a:r>
              <a:rPr lang="zh-CN" altLang="zh-CN" dirty="0">
                <a:latin typeface="Times New Roman" panose="02020603050405020304" pitchFamily="18" charset="0"/>
                <a:cs typeface="Times New Roman" panose="02020603050405020304" pitchFamily="18" charset="0"/>
              </a:rPr>
              <a:t>金属波纹管</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复合型锚垫板的电隔离体系</a:t>
            </a:r>
            <a:endParaRPr lang="zh-CN" altLang="en-US" dirty="0"/>
          </a:p>
        </p:txBody>
      </p:sp>
      <p:sp>
        <p:nvSpPr>
          <p:cNvPr id="11" name="矩形 10"/>
          <p:cNvSpPr/>
          <p:nvPr/>
        </p:nvSpPr>
        <p:spPr>
          <a:xfrm>
            <a:off x="1261110" y="4004310"/>
            <a:ext cx="7212965" cy="92202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港珠澳大桥连接墩身节段的预应力粗筋采用电隔离防护</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真空灌浆双重防护的措施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10234200" y="3665795"/>
            <a:ext cx="1393005" cy="2293278"/>
          </a:xfrm>
          <a:prstGeom prst="rect">
            <a:avLst/>
          </a:prstGeom>
        </p:spPr>
      </p:pic>
      <p:pic>
        <p:nvPicPr>
          <p:cNvPr id="7" name="图片 6"/>
          <p:cNvPicPr>
            <a:picLocks noChangeAspect="1"/>
          </p:cNvPicPr>
          <p:nvPr/>
        </p:nvPicPr>
        <p:blipFill>
          <a:blip r:embed="rId2"/>
          <a:stretch>
            <a:fillRect/>
          </a:stretch>
        </p:blipFill>
        <p:spPr>
          <a:xfrm>
            <a:off x="8605973" y="4132275"/>
            <a:ext cx="1368551" cy="1359047"/>
          </a:xfrm>
          <a:prstGeom prst="rect">
            <a:avLst/>
          </a:prstGeom>
        </p:spPr>
      </p:pic>
      <p:sp>
        <p:nvSpPr>
          <p:cNvPr id="14" name="矩形 13"/>
          <p:cNvSpPr/>
          <p:nvPr/>
        </p:nvSpPr>
        <p:spPr>
          <a:xfrm>
            <a:off x="1260904" y="3352286"/>
            <a:ext cx="6906099" cy="45525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左海宁等人：电隔离体系满足</a:t>
            </a:r>
            <a:r>
              <a:rPr lang="en-US" altLang="zh-CN" dirty="0">
                <a:latin typeface="Times New Roman" panose="02020603050405020304" pitchFamily="18" charset="0"/>
                <a:ea typeface="宋体" panose="02010600030101010101" pitchFamily="2" charset="-122"/>
                <a:cs typeface="Times New Roman" panose="02020603050405020304" pitchFamily="18" charset="0"/>
              </a:rPr>
              <a:t>PL3</a:t>
            </a:r>
            <a:r>
              <a:rPr lang="zh-CN" altLang="en-US" dirty="0">
                <a:latin typeface="Times New Roman" panose="02020603050405020304" pitchFamily="18" charset="0"/>
                <a:ea typeface="宋体" panose="02010600030101010101" pitchFamily="2" charset="-122"/>
                <a:cs typeface="Times New Roman" panose="02020603050405020304" pitchFamily="18" charset="0"/>
              </a:rPr>
              <a:t>防护级别</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4528" y="977363"/>
            <a:ext cx="3029338" cy="1874828"/>
          </a:xfrm>
          <a:prstGeom prst="rect">
            <a:avLst/>
          </a:prstGeom>
        </p:spPr>
      </p:pic>
      <p:sp>
        <p:nvSpPr>
          <p:cNvPr id="12" name="矩形 11"/>
          <p:cNvSpPr/>
          <p:nvPr/>
        </p:nvSpPr>
        <p:spPr>
          <a:xfrm>
            <a:off x="8474528" y="2959850"/>
            <a:ext cx="3352800" cy="507831"/>
          </a:xfrm>
          <a:prstGeom prst="rect">
            <a:avLst/>
          </a:prstGeom>
        </p:spPr>
        <p:txBody>
          <a:bodyPr wrap="square">
            <a:spAutoFit/>
          </a:bodyPr>
          <a:lstStyle/>
          <a:p>
            <a:r>
              <a:rPr lang="zh-CN" altLang="en-US" sz="900" dirty="0">
                <a:latin typeface="Times New Roman" panose="02020603050405020304" pitchFamily="18" charset="0"/>
                <a:ea typeface="宋体" panose="02010600030101010101" pitchFamily="2" charset="-122"/>
              </a:rPr>
              <a:t>1-导向帽;2-锚索波纹管;3-隔离架;4-对中架;5-环氧喷涂钢绞线无黏结筋;6-预埋钢管;7-螺旋筋;8-复合钢垫板;</a:t>
            </a:r>
            <a:r>
              <a:rPr lang="zh-CN" altLang="en-US" sz="900" dirty="0">
                <a:latin typeface="Times New Roman" panose="02020603050405020304" pitchFamily="18" charset="0"/>
              </a:rPr>
              <a:t> 9-工作锚具;10-工作夹片;11-保护罩;12-环氧树脂;13-外部注浆管;14-内部注浆管</a:t>
            </a:r>
            <a:endParaRPr lang="zh-CN" altLang="en-US" sz="900" dirty="0">
              <a:latin typeface="Times New Roman" panose="02020603050405020304" pitchFamily="18" charset="0"/>
            </a:endParaRPr>
          </a:p>
        </p:txBody>
      </p:sp>
      <p:sp>
        <p:nvSpPr>
          <p:cNvPr id="19" name="矩形 18"/>
          <p:cNvSpPr/>
          <p:nvPr/>
        </p:nvSpPr>
        <p:spPr>
          <a:xfrm>
            <a:off x="1261110" y="5248910"/>
            <a:ext cx="6536690" cy="922020"/>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国内对于电隔离防护技术的深入研究很少，主要集中于应用层面的介绍，更多的是对国外现有电隔离预应力锚固体系的复用</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国外研究现状</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研究现状</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314169" y="1476870"/>
            <a:ext cx="6651064" cy="115316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欧洲和国际标准</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en-US" sz="1400" dirty="0">
                <a:latin typeface="Times New Roman" panose="02020603050405020304" pitchFamily="18" charset="0"/>
                <a:ea typeface="宋体" panose="02010600030101010101" pitchFamily="2" charset="-122"/>
              </a:rPr>
              <a:t>2014</a:t>
            </a:r>
            <a:r>
              <a:rPr lang="zh-CN" sz="1400" dirty="0">
                <a:latin typeface="Times New Roman" panose="02020603050405020304" pitchFamily="18" charset="0"/>
                <a:ea typeface="宋体" panose="02010600030101010101" pitchFamily="2" charset="-122"/>
              </a:rPr>
              <a:t>年最新修订的</a:t>
            </a:r>
            <a:r>
              <a:rPr lang="en-US" altLang="zh-CN" sz="1400" dirty="0">
                <a:latin typeface="Times New Roman" panose="02020603050405020304" pitchFamily="18" charset="0"/>
                <a:ea typeface="宋体" panose="02010600030101010101" pitchFamily="2" charset="-122"/>
              </a:rPr>
              <a:t>fib75</a:t>
            </a:r>
            <a:r>
              <a:rPr lang="zh-CN" altLang="en-US" sz="1400" dirty="0">
                <a:latin typeface="Times New Roman" panose="02020603050405020304" pitchFamily="18" charset="0"/>
                <a:ea typeface="宋体" panose="02010600030101010101" pitchFamily="2" charset="-122"/>
              </a:rPr>
              <a:t>公告：塑料波纹管应用于后张预应力体系</a:t>
            </a:r>
            <a:endParaRPr lang="en-US" altLang="zh-CN" sz="1400" dirty="0">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l"/>
            </a:pPr>
            <a:r>
              <a:rPr lang="en-US" sz="1400" dirty="0">
                <a:latin typeface="Times New Roman" panose="02020603050405020304" pitchFamily="18" charset="0"/>
                <a:ea typeface="宋体" panose="02010600030101010101" pitchFamily="2" charset="-122"/>
                <a:cs typeface="Times New Roman" panose="02020603050405020304" pitchFamily="18" charset="0"/>
              </a:rPr>
              <a:t>2016</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年最新修订的</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EAD</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标准：</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PL3</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防护等级需要采用电隔离防护体系</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矩形 9"/>
          <p:cNvSpPr/>
          <p:nvPr/>
        </p:nvSpPr>
        <p:spPr>
          <a:xfrm>
            <a:off x="1314636" y="3743401"/>
            <a:ext cx="6651064" cy="147637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美国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en-US" altLang="zh-CN" sz="1400" dirty="0">
                <a:latin typeface="Times New Roman" panose="02020603050405020304" pitchFamily="18" charset="0"/>
                <a:ea typeface="宋体" panose="02010600030101010101" pitchFamily="2" charset="-122"/>
              </a:rPr>
              <a:t>FHWA</a:t>
            </a:r>
            <a:r>
              <a:rPr lang="zh-CN" altLang="en-US" sz="1400" dirty="0">
                <a:latin typeface="Times New Roman" panose="02020603050405020304" pitchFamily="18" charset="0"/>
                <a:ea typeface="宋体" panose="02010600030101010101" pitchFamily="2" charset="-122"/>
              </a:rPr>
              <a:t>：</a:t>
            </a:r>
            <a:r>
              <a:rPr lang="en-US" altLang="zh-CN" sz="1400" dirty="0">
                <a:latin typeface="Times New Roman" panose="02020603050405020304" pitchFamily="18" charset="0"/>
                <a:ea typeface="宋体" panose="02010600030101010101" pitchFamily="2" charset="-122"/>
              </a:rPr>
              <a:t>2020</a:t>
            </a:r>
            <a:r>
              <a:rPr lang="zh-CN" altLang="en-US" sz="1400" dirty="0">
                <a:latin typeface="Times New Roman" panose="02020603050405020304" pitchFamily="18" charset="0"/>
                <a:ea typeface="宋体" panose="02010600030101010101" pitchFamily="2" charset="-122"/>
              </a:rPr>
              <a:t>年通过对欧洲电隔离体系的技术进行走访调查整合成该报告</a:t>
            </a:r>
            <a:endParaRPr lang="en-US" altLang="zh-CN" sz="1400" dirty="0">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l"/>
            </a:pPr>
            <a:r>
              <a:rPr lang="zh-CN" altLang="en-US" sz="1400" dirty="0">
                <a:latin typeface="Times New Roman" panose="02020603050405020304" pitchFamily="18" charset="0"/>
              </a:rPr>
              <a:t>理海大学的</a:t>
            </a:r>
            <a:r>
              <a:rPr lang="en-US" altLang="zh-CN" sz="1400" dirty="0">
                <a:latin typeface="Times New Roman" panose="02020603050405020304" pitchFamily="18" charset="0"/>
              </a:rPr>
              <a:t>Naito</a:t>
            </a:r>
            <a:r>
              <a:rPr lang="zh-CN" altLang="en-US" sz="1400" dirty="0">
                <a:latin typeface="Times New Roman" panose="02020603050405020304" pitchFamily="18" charset="0"/>
              </a:rPr>
              <a:t>教授：</a:t>
            </a:r>
            <a:r>
              <a:rPr lang="en-US" altLang="zh-CN" sz="1400" dirty="0">
                <a:latin typeface="Times New Roman" panose="02020603050405020304" pitchFamily="18" charset="0"/>
                <a:ea typeface="宋体" panose="02010600030101010101" pitchFamily="2" charset="-122"/>
              </a:rPr>
              <a:t>2018</a:t>
            </a:r>
            <a:r>
              <a:rPr lang="zh-CN" altLang="en-US" sz="1400" dirty="0">
                <a:latin typeface="Times New Roman" panose="02020603050405020304" pitchFamily="18" charset="0"/>
                <a:ea typeface="宋体" panose="02010600030101010101" pitchFamily="2" charset="-122"/>
              </a:rPr>
              <a:t>年</a:t>
            </a:r>
            <a:r>
              <a:rPr lang="zh-CN" altLang="zh-CN" sz="1400" dirty="0">
                <a:latin typeface="Times New Roman" panose="02020603050405020304" pitchFamily="18" charset="0"/>
                <a:ea typeface="宋体" panose="02010600030101010101" pitchFamily="2" charset="-122"/>
              </a:rPr>
              <a:t>美国首次将电隔离防护技术应用于宾夕法尼亚州的</a:t>
            </a:r>
            <a:r>
              <a:rPr lang="en-US" altLang="zh-CN" sz="1400" dirty="0">
                <a:latin typeface="Times New Roman" panose="02020603050405020304" pitchFamily="18" charset="0"/>
                <a:ea typeface="宋体" panose="02010600030101010101" pitchFamily="2" charset="-122"/>
              </a:rPr>
              <a:t>colpaly</a:t>
            </a:r>
            <a:r>
              <a:rPr lang="zh-CN" altLang="zh-CN" sz="1400" dirty="0">
                <a:latin typeface="Times New Roman" panose="02020603050405020304" pitchFamily="18" charset="0"/>
                <a:ea typeface="宋体" panose="02010600030101010101" pitchFamily="2" charset="-122"/>
              </a:rPr>
              <a:t>大桥，对大桥的电隔离体系实施</a:t>
            </a:r>
            <a:r>
              <a:rPr lang="zh-CN" altLang="en-US" sz="1400" dirty="0">
                <a:latin typeface="Times New Roman" panose="02020603050405020304" pitchFamily="18" charset="0"/>
                <a:ea typeface="宋体" panose="02010600030101010101" pitchFamily="2" charset="-122"/>
              </a:rPr>
              <a:t>过程</a:t>
            </a:r>
            <a:r>
              <a:rPr lang="zh-CN" altLang="zh-CN" sz="1400" dirty="0">
                <a:latin typeface="Times New Roman" panose="02020603050405020304" pitchFamily="18" charset="0"/>
                <a:ea typeface="宋体" panose="02010600030101010101" pitchFamily="2" charset="-122"/>
              </a:rPr>
              <a:t>和性能进行了研究</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1261110" y="5413375"/>
            <a:ext cx="6729095" cy="922020"/>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国外对于电隔离防护技术的研究和应用已趋于成熟，但更多是偏向于工程应用的介绍，很少关于电隔离技术和性能的深入研究</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8567391" y="3885134"/>
            <a:ext cx="1569373" cy="2016129"/>
          </a:xfrm>
          <a:prstGeom prst="rect">
            <a:avLst/>
          </a:prstGeom>
        </p:spPr>
      </p:pic>
      <p:pic>
        <p:nvPicPr>
          <p:cNvPr id="6" name="图片 5"/>
          <p:cNvPicPr>
            <a:picLocks noChangeAspect="1"/>
          </p:cNvPicPr>
          <p:nvPr/>
        </p:nvPicPr>
        <p:blipFill>
          <a:blip r:embed="rId2"/>
          <a:stretch>
            <a:fillRect/>
          </a:stretch>
        </p:blipFill>
        <p:spPr>
          <a:xfrm>
            <a:off x="10215826" y="5026936"/>
            <a:ext cx="1924674" cy="1135873"/>
          </a:xfrm>
          <a:prstGeom prst="rect">
            <a:avLst/>
          </a:prstGeom>
        </p:spPr>
      </p:pic>
      <p:pic>
        <p:nvPicPr>
          <p:cNvPr id="7" name="图片 6"/>
          <p:cNvPicPr>
            <a:picLocks noChangeAspect="1"/>
          </p:cNvPicPr>
          <p:nvPr/>
        </p:nvPicPr>
        <p:blipFill>
          <a:blip r:embed="rId3"/>
          <a:stretch>
            <a:fillRect/>
          </a:stretch>
        </p:blipFill>
        <p:spPr>
          <a:xfrm>
            <a:off x="8622665" y="1074420"/>
            <a:ext cx="1459230" cy="2087245"/>
          </a:xfrm>
          <a:prstGeom prst="rect">
            <a:avLst/>
          </a:prstGeom>
        </p:spPr>
      </p:pic>
      <p:pic>
        <p:nvPicPr>
          <p:cNvPr id="12" name="图片 11" descr="Bull75_cover"/>
          <p:cNvPicPr>
            <a:picLocks noChangeAspect="1"/>
          </p:cNvPicPr>
          <p:nvPr/>
        </p:nvPicPr>
        <p:blipFill>
          <a:blip r:embed="rId4"/>
          <a:stretch>
            <a:fillRect/>
          </a:stretch>
        </p:blipFill>
        <p:spPr>
          <a:xfrm>
            <a:off x="10435590" y="1074420"/>
            <a:ext cx="1485900" cy="2094865"/>
          </a:xfrm>
          <a:prstGeom prst="rect">
            <a:avLst/>
          </a:prstGeom>
        </p:spPr>
      </p:pic>
      <p:sp>
        <p:nvSpPr>
          <p:cNvPr id="13" name="矩形 12"/>
          <p:cNvSpPr/>
          <p:nvPr/>
        </p:nvSpPr>
        <p:spPr>
          <a:xfrm>
            <a:off x="1314169" y="2549176"/>
            <a:ext cx="6651064" cy="147637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瑞士和意大利</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en-US" sz="1400" dirty="0">
                <a:latin typeface="Times New Roman" panose="02020603050405020304" pitchFamily="18" charset="0"/>
                <a:ea typeface="宋体" panose="02010600030101010101" pitchFamily="2" charset="-122"/>
              </a:rPr>
              <a:t>苏黎世联邦理工大学的</a:t>
            </a:r>
            <a:r>
              <a:rPr lang="en-US" altLang="zh-CN" sz="1400" dirty="0">
                <a:latin typeface="Times New Roman" panose="02020603050405020304" pitchFamily="18" charset="0"/>
                <a:ea typeface="宋体" panose="02010600030101010101" pitchFamily="2" charset="-122"/>
              </a:rPr>
              <a:t>Elsener</a:t>
            </a:r>
            <a:r>
              <a:rPr lang="zh-CN" altLang="en-US" sz="1400" dirty="0">
                <a:latin typeface="Times New Roman" panose="02020603050405020304" pitchFamily="18" charset="0"/>
                <a:ea typeface="宋体" panose="02010600030101010101" pitchFamily="2" charset="-122"/>
              </a:rPr>
              <a:t>教授：对后张电隔离体系进行长期监测</a:t>
            </a:r>
            <a:endParaRPr lang="en-US" altLang="zh-CN" sz="1400" dirty="0">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l"/>
            </a:pPr>
            <a:r>
              <a:rPr lang="zh-CN" altLang="en-US" sz="1400" dirty="0">
                <a:latin typeface="Times New Roman" panose="02020603050405020304" pitchFamily="18" charset="0"/>
                <a:ea typeface="宋体" panose="02010600030101010101" pitchFamily="2" charset="-122"/>
              </a:rPr>
              <a:t>瑞士已有</a:t>
            </a:r>
            <a:r>
              <a:rPr lang="en-US" altLang="zh-CN" sz="1400" dirty="0">
                <a:latin typeface="Times New Roman" panose="02020603050405020304" pitchFamily="18" charset="0"/>
                <a:ea typeface="宋体" panose="02010600030101010101" pitchFamily="2" charset="-122"/>
              </a:rPr>
              <a:t>120</a:t>
            </a:r>
            <a:r>
              <a:rPr lang="zh-CN" altLang="en-US" sz="1400" dirty="0">
                <a:latin typeface="Times New Roman" panose="02020603050405020304" pitchFamily="18" charset="0"/>
                <a:ea typeface="宋体" panose="02010600030101010101" pitchFamily="2" charset="-122"/>
              </a:rPr>
              <a:t>多座桥梁应用电隔离体系</a:t>
            </a:r>
            <a:endParaRPr lang="en-US" altLang="zh-CN" sz="1400" dirty="0">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l"/>
            </a:pP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5"/>
          <a:stretch>
            <a:fillRect/>
          </a:stretch>
        </p:blipFill>
        <p:spPr>
          <a:xfrm>
            <a:off x="10302875" y="3743325"/>
            <a:ext cx="1750695" cy="1171575"/>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总结</a:t>
            </a:r>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462807"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国内外研究现状</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261110" y="1892935"/>
            <a:ext cx="5700395" cy="2168525"/>
          </a:xfrm>
          <a:prstGeom prst="rect">
            <a:avLst/>
          </a:prstGeom>
          <a:noFill/>
        </p:spPr>
        <p:txBody>
          <a:bodyPr wrap="square" rtlCol="0" anchor="t">
            <a:spAutoFit/>
          </a:bodyPr>
          <a:p>
            <a:pPr fontAlgn="auto">
              <a:lnSpc>
                <a:spcPct val="150000"/>
              </a:lnSpc>
            </a:pPr>
            <a:r>
              <a:rPr lang="zh-CN" altLang="en-US" dirty="0">
                <a:solidFill>
                  <a:schemeClr val="tx1"/>
                </a:solidFill>
                <a:uFillTx/>
                <a:latin typeface="Times New Roman" panose="02020603050405020304" pitchFamily="18" charset="0"/>
                <a:ea typeface="宋体" panose="02010600030101010101" pitchFamily="2" charset="-122"/>
                <a:sym typeface="+mn-ea"/>
              </a:rPr>
              <a:t>国内外电隔离防护技术的</a:t>
            </a:r>
            <a:r>
              <a:rPr lang="zh-CN" altLang="en-US" b="1" dirty="0">
                <a:solidFill>
                  <a:schemeClr val="tx1"/>
                </a:solidFill>
                <a:uFillTx/>
                <a:latin typeface="Times New Roman" panose="02020603050405020304" pitchFamily="18" charset="0"/>
                <a:ea typeface="宋体" panose="02010600030101010101" pitchFamily="2" charset="-122"/>
                <a:sym typeface="+mn-ea"/>
              </a:rPr>
              <a:t>研究现状主要集中于应用层面</a:t>
            </a:r>
            <a:r>
              <a:rPr lang="zh-CN" altLang="en-US" dirty="0">
                <a:solidFill>
                  <a:schemeClr val="tx1"/>
                </a:solidFill>
                <a:uFillTx/>
                <a:latin typeface="Times New Roman" panose="02020603050405020304" pitchFamily="18" charset="0"/>
                <a:ea typeface="宋体" panose="02010600030101010101" pitchFamily="2" charset="-122"/>
                <a:sym typeface="+mn-ea"/>
              </a:rPr>
              <a:t>，国内关于</a:t>
            </a:r>
            <a:r>
              <a:rPr lang="zh-CN" altLang="en-US" b="1" dirty="0">
                <a:solidFill>
                  <a:schemeClr val="tx1"/>
                </a:solidFill>
                <a:uFillTx/>
                <a:latin typeface="Times New Roman" panose="02020603050405020304" pitchFamily="18" charset="0"/>
                <a:ea typeface="宋体" panose="02010600030101010101" pitchFamily="2" charset="-122"/>
                <a:sym typeface="+mn-ea"/>
              </a:rPr>
              <a:t>电隔离技术的性能研究基本属于空白</a:t>
            </a:r>
            <a:r>
              <a:rPr lang="zh-CN" altLang="en-US" dirty="0">
                <a:solidFill>
                  <a:schemeClr val="tx1"/>
                </a:solidFill>
                <a:uFillTx/>
                <a:latin typeface="Times New Roman" panose="02020603050405020304" pitchFamily="18" charset="0"/>
                <a:ea typeface="宋体" panose="02010600030101010101" pitchFamily="2" charset="-122"/>
                <a:sym typeface="+mn-ea"/>
              </a:rPr>
              <a:t>，为了提升现有预应力混凝土的抗腐蚀性能并且提供长期健康状况监测的能力，为国内电隔离防护技术的研究提供参考，</a:t>
            </a:r>
            <a:r>
              <a:rPr lang="zh-CN" altLang="en-US" b="1" dirty="0">
                <a:solidFill>
                  <a:srgbClr val="FFC000"/>
                </a:solidFill>
                <a:uFillTx/>
                <a:latin typeface="Times New Roman" panose="02020603050405020304" pitchFamily="18" charset="0"/>
                <a:ea typeface="宋体" panose="02010600030101010101" pitchFamily="2" charset="-122"/>
                <a:sym typeface="+mn-ea"/>
              </a:rPr>
              <a:t>提出本课题</a:t>
            </a:r>
            <a:r>
              <a:rPr lang="en-US" altLang="zh-CN" b="1" dirty="0">
                <a:solidFill>
                  <a:srgbClr val="FFC000"/>
                </a:solidFill>
                <a:uFillTx/>
                <a:latin typeface="Times New Roman" panose="02020603050405020304" pitchFamily="18" charset="0"/>
                <a:ea typeface="宋体" panose="02010600030101010101" pitchFamily="2" charset="-122"/>
                <a:sym typeface="+mn-ea"/>
              </a:rPr>
              <a:t>——</a:t>
            </a:r>
            <a:r>
              <a:rPr lang="zh-CN" altLang="en-US" b="1" dirty="0">
                <a:solidFill>
                  <a:srgbClr val="FFC000"/>
                </a:solidFill>
                <a:uFillTx/>
                <a:latin typeface="Times New Roman" panose="02020603050405020304" pitchFamily="18" charset="0"/>
                <a:ea typeface="宋体" panose="02010600030101010101" pitchFamily="2" charset="-122"/>
                <a:sym typeface="+mn-ea"/>
              </a:rPr>
              <a:t>新型电隔离预应力锚固体系性能研究</a:t>
            </a:r>
            <a:endParaRPr lang="zh-CN" altLang="en-US" b="1" dirty="0">
              <a:solidFill>
                <a:srgbClr val="FFC000"/>
              </a:solidFill>
              <a:uFillTx/>
              <a:latin typeface="Times New Roman" panose="02020603050405020304" pitchFamily="18" charset="0"/>
              <a:ea typeface="宋体" panose="02010600030101010101" pitchFamily="2" charset="-122"/>
              <a:sym typeface="+mn-ea"/>
            </a:endParaRPr>
          </a:p>
        </p:txBody>
      </p:sp>
      <p:sp>
        <p:nvSpPr>
          <p:cNvPr id="3" name="矩形 2"/>
          <p:cNvSpPr/>
          <p:nvPr/>
        </p:nvSpPr>
        <p:spPr>
          <a:xfrm>
            <a:off x="1261297" y="4646557"/>
            <a:ext cx="7826719" cy="1286250"/>
          </a:xfrm>
          <a:prstGeom prst="rect">
            <a:avLst/>
          </a:prstGeom>
          <a:solidFill>
            <a:schemeClr val="accent5">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意义：</a:t>
            </a:r>
            <a:r>
              <a:rPr lang="zh-CN" altLang="zh-CN" dirty="0">
                <a:latin typeface="Times New Roman" panose="02020603050405020304" pitchFamily="18" charset="0"/>
                <a:cs typeface="Times New Roman" panose="02020603050405020304" pitchFamily="18" charset="0"/>
              </a:rPr>
              <a:t>开展电隔离预应力锚固技术的研究，提升结构抗腐蚀性能并对其健康状况进行长期监测，对确保重大土木工程结构全寿命使用安全，推动混凝土结构理论与技术应用，实现经济社会绿色、可持续发展具有重要意义</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研究意义和目标</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选题依据</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261110" y="2776220"/>
            <a:ext cx="5744845" cy="1753235"/>
          </a:xfrm>
          <a:prstGeom prst="rect">
            <a:avLst/>
          </a:prstGeom>
          <a:solidFill>
            <a:schemeClr val="accent4">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目标：</a:t>
            </a:r>
            <a:r>
              <a:rPr lang="zh-CN" altLang="zh-CN" dirty="0">
                <a:latin typeface="Times New Roman" panose="02020603050405020304" pitchFamily="18" charset="0"/>
              </a:rPr>
              <a:t>结合国外现有电隔离锚固体系，设计开发出一套新的适用于实际工程应用的电隔离预应力锚固体系，</a:t>
            </a:r>
            <a:r>
              <a:rPr lang="zh-CN" altLang="en-US" dirty="0">
                <a:latin typeface="Times New Roman" panose="02020603050405020304" pitchFamily="18" charset="0"/>
              </a:rPr>
              <a:t>通过对体系进行预应力力学性能和电隔离性能的研究，使新体系达到</a:t>
            </a:r>
            <a:r>
              <a:rPr lang="zh-CN" altLang="zh-CN" dirty="0">
                <a:latin typeface="Times New Roman" panose="02020603050405020304" pitchFamily="18" charset="0"/>
              </a:rPr>
              <a:t>相关力学性能要求和电隔离防腐要求</a:t>
            </a:r>
            <a:endParaRPr lang="zh-CN" altLang="en-US" dirty="0">
              <a:latin typeface="Times New Roman" panose="02020603050405020304" pitchFamily="18" charset="0"/>
            </a:endParaRPr>
          </a:p>
        </p:txBody>
      </p:sp>
      <p:graphicFrame>
        <p:nvGraphicFramePr>
          <p:cNvPr id="4" name="图示 3"/>
          <p:cNvGraphicFramePr/>
          <p:nvPr/>
        </p:nvGraphicFramePr>
        <p:xfrm>
          <a:off x="7503160" y="1089025"/>
          <a:ext cx="4525010" cy="51276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2493</Words>
  <Application>WPS 演示</Application>
  <PresentationFormat>宽屏</PresentationFormat>
  <Paragraphs>246</Paragraphs>
  <Slides>19</Slides>
  <Notes>17</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19</vt:i4>
      </vt:variant>
    </vt:vector>
  </HeadingPairs>
  <TitlesOfParts>
    <vt:vector size="34" baseType="lpstr">
      <vt:lpstr>Arial</vt:lpstr>
      <vt:lpstr>宋体</vt:lpstr>
      <vt:lpstr>Wingdings</vt:lpstr>
      <vt:lpstr>微软雅黑</vt:lpstr>
      <vt:lpstr>方正兰亭粗黑简体</vt:lpstr>
      <vt:lpstr>黑体</vt:lpstr>
      <vt:lpstr>Wingdings</vt:lpstr>
      <vt:lpstr>Times New Roman</vt:lpstr>
      <vt:lpstr>Calibri</vt:lpstr>
      <vt:lpstr>Arial Unicode MS</vt:lpstr>
      <vt:lpstr>Calibri Light</vt:lpstr>
      <vt:lpstr>Office 主题</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100009894</cp:lastModifiedBy>
  <cp:revision>436</cp:revision>
  <dcterms:created xsi:type="dcterms:W3CDTF">2018-03-08T06:32:00Z</dcterms:created>
  <dcterms:modified xsi:type="dcterms:W3CDTF">2022-01-13T09:02:22Z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2052-11.8.2.8361</vt:lpwstr>
  </property>
</Properties>
</file>